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s/slide68.xml" ContentType="application/vnd.openxmlformats-officedocument.presentationml.slide+xml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slides/slide66.xml" ContentType="application/vnd.openxmlformats-officedocument.presentationml.slide+xml"/>
  <Override PartName="/docProps/app.xml" ContentType="application/vnd.openxmlformats-officedocument.extended-properties+xml"/>
  <Override PartName="/ppt/slides/slide30.xml" ContentType="application/vnd.openxmlformats-officedocument.presentationml.slide+xml"/>
  <Override PartName="/ppt/slides/slide36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s/slide47.xml" ContentType="application/vnd.openxmlformats-officedocument.presentationml.slid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52.xml" ContentType="application/vnd.openxmlformats-officedocument.presentationml.slide+xml"/>
  <Override PartName="/ppt/slides/slide1.xml" ContentType="application/vnd.openxmlformats-officedocument.presentationml.slide+xml"/>
  <Override PartName="/ppt/slides/slide51.xml" ContentType="application/vnd.openxmlformats-officedocument.presentationml.slide+xml"/>
  <Override PartName="/ppt/slides/slide7.xml" ContentType="application/vnd.openxmlformats-officedocument.presentationml.slide+xml"/>
  <Override PartName="/ppt/slides/slide62.xml" ContentType="application/vnd.openxmlformats-officedocument.presentationml.slide+xml"/>
  <Override PartName="/ppt/slides/slide65.xml" ContentType="application/vnd.openxmlformats-officedocument.presentationml.slide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Default Extension="wmf" ContentType="image/x-wmf"/>
  <Override PartName="/ppt/handoutMasters/handoutMaster1.xml" ContentType="application/vnd.openxmlformats-officedocument.presentationml.handoutMaster+xml"/>
  <Override PartName="/ppt/slides/slide13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61.xml" ContentType="application/vnd.openxmlformats-officedocument.presentationml.slide+xml"/>
  <Override PartName="/ppt/slides/slide43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37.xml" ContentType="application/vnd.openxmlformats-officedocument.presentationml.slide+xml"/>
  <Override PartName="/ppt/slides/slide10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Default Extension="png" ContentType="image/png"/>
  <Override PartName="/ppt/slides/slide27.xml" ContentType="application/vnd.openxmlformats-officedocument.presentationml.slide+xml"/>
  <Override PartName="/docProps/core.xml" ContentType="application/vnd.openxmlformats-package.core-properties+xml"/>
  <Override PartName="/ppt/slides/slide56.xml" ContentType="application/vnd.openxmlformats-officedocument.presentationml.slide+xml"/>
  <Override PartName="/ppt/slides/slide31.xml" ContentType="application/vnd.openxmlformats-officedocument.presentationml.slide+xml"/>
  <Default Extension="bin" ContentType="application/vnd.openxmlformats-officedocument.presentationml.printerSettings"/>
  <Override PartName="/ppt/slides/slide53.xml" ContentType="application/vnd.openxmlformats-officedocument.presentationml.slide+xml"/>
  <Override PartName="/ppt/slides/slide55.xml" ContentType="application/vnd.openxmlformats-officedocument.presentationml.slide+xml"/>
  <Override PartName="/ppt/slides/slide67.xml" ContentType="application/vnd.openxmlformats-officedocument.presentationml.slide+xml"/>
  <Override PartName="/ppt/slides/slide12.xml" ContentType="application/vnd.openxmlformats-officedocument.presentationml.slide+xml"/>
  <Override PartName="/ppt/slides/slide19.xml" ContentType="application/vnd.openxmlformats-officedocument.presentationml.slide+xml"/>
  <Override PartName="/ppt/slides/slide41.xml" ContentType="application/vnd.openxmlformats-officedocument.presentationml.slide+xml"/>
  <Override PartName="/ppt/slides/slide46.xml" ContentType="application/vnd.openxmlformats-officedocument.presentationml.slide+xml"/>
  <Override PartName="/ppt/notesSlides/notesSlide2.xml" ContentType="application/vnd.openxmlformats-officedocument.presentationml.notesSlide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ppt/slides/slide35.xml" ContentType="application/vnd.openxmlformats-officedocument.presentationml.slide+xml"/>
  <Override PartName="/ppt/slides/slide42.xml" ContentType="application/vnd.openxmlformats-officedocument.presentationml.slide+xml"/>
  <Override PartName="/ppt/slides/slide45.xml" ContentType="application/vnd.openxmlformats-officedocument.presentationml.slide+xml"/>
  <Override PartName="/ppt/drawings/drawing1.xml" ContentType="application/vnd.openxmlformats-officedocument.drawingml.chartshapes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50.xml" ContentType="application/vnd.openxmlformats-officedocument.presentationml.slide+xml"/>
  <Override PartName="/ppt/slides/slide54.xml" ContentType="application/vnd.openxmlformats-officedocument.presentationml.slide+xml"/>
  <Override PartName="/ppt/slides/slide57.xml" ContentType="application/vnd.openxmlformats-officedocument.presentationml.slide+xml"/>
  <Override PartName="/ppt/notesSlides/notesSlide3.xml" ContentType="application/vnd.openxmlformats-officedocument.presentationml.notesSlide+xml"/>
  <Override PartName="/ppt/slides/slide58.xml" ContentType="application/vnd.openxmlformats-officedocument.presentationml.slide+xml"/>
  <Default Extension="xml" ContentType="application/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25.xml" ContentType="application/vnd.openxmlformats-officedocument.presentationml.slide+xml"/>
  <Override PartName="/ppt/slides/slide63.xml" ContentType="application/vnd.openxmlformats-officedocument.presentationml.slide+xml"/>
  <Override PartName="/ppt/slides/slide14.xml" ContentType="application/vnd.openxmlformats-officedocument.presentationml.slide+xml"/>
  <Override PartName="/ppt/slides/slide40.xml" ContentType="application/vnd.openxmlformats-officedocument.presentationml.slide+xml"/>
  <Override PartName="/ppt/slides/slide34.xml" ContentType="application/vnd.openxmlformats-officedocument.presentationml.slide+xml"/>
  <Override PartName="/ppt/slides/slide44.xml" ContentType="application/vnd.openxmlformats-officedocument.presentationml.slide+xml"/>
  <Override PartName="/ppt/slides/slide49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48.xml" ContentType="application/vnd.openxmlformats-officedocument.presentationml.slide+xml"/>
  <Override PartName="/ppt/theme/theme1.xml" ContentType="application/vnd.openxmlformats-officedocument.theme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59.xml" ContentType="application/vnd.openxmlformats-officedocument.presentationml.slide+xml"/>
  <Default Extension="jpeg" ContentType="image/jpeg"/>
  <Override PartName="/ppt/slides/slide6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8.xml" ContentType="application/vnd.openxmlformats-officedocument.presentationml.slide+xml"/>
  <Override PartName="/ppt/slides/slide15.xml" ContentType="application/vnd.openxmlformats-officedocument.presentationml.slide+xml"/>
  <Default Extension="rels" ContentType="application/vnd.openxmlformats-package.relationships+xml"/>
  <Override PartName="/ppt/slides/slide9.xml" ContentType="application/vnd.openxmlformats-officedocument.presentationml.slide+xml"/>
  <Override PartName="/ppt/slides/slide60.xml" ContentType="application/vnd.openxmlformats-officedocument.presentationml.slide+xml"/>
  <Override PartName="/ppt/slides/slide24.xml" ContentType="application/vnd.openxmlformats-officedocument.presentationml.slide+xml"/>
  <Override PartName="/ppt/slides/slide39.xml" ContentType="application/vnd.openxmlformats-officedocument.presentationml.slide+xml"/>
  <Override PartName="/ppt/slides/slide32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38.xml" ContentType="application/vnd.openxmlformats-officedocument.presentationml.slide+xml"/>
  <Default Extension="gif" ContentType="image/gif"/>
  <Override PartName="/ppt/slides/slide2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60" r:id="rId1"/>
  </p:sldMasterIdLst>
  <p:notesMasterIdLst>
    <p:notesMasterId r:id="rId70"/>
  </p:notesMasterIdLst>
  <p:handoutMasterIdLst>
    <p:handoutMasterId r:id="rId71"/>
  </p:handoutMasterIdLst>
  <p:sldIdLst>
    <p:sldId id="256" r:id="rId2"/>
    <p:sldId id="257" r:id="rId3"/>
    <p:sldId id="258" r:id="rId4"/>
    <p:sldId id="314" r:id="rId5"/>
    <p:sldId id="315" r:id="rId6"/>
    <p:sldId id="316" r:id="rId7"/>
    <p:sldId id="317" r:id="rId8"/>
    <p:sldId id="263" r:id="rId9"/>
    <p:sldId id="264" r:id="rId10"/>
    <p:sldId id="265" r:id="rId11"/>
    <p:sldId id="266" r:id="rId12"/>
    <p:sldId id="276" r:id="rId13"/>
    <p:sldId id="318" r:id="rId14"/>
    <p:sldId id="319" r:id="rId15"/>
    <p:sldId id="330" r:id="rId16"/>
    <p:sldId id="331" r:id="rId17"/>
    <p:sldId id="332" r:id="rId18"/>
    <p:sldId id="320" r:id="rId19"/>
    <p:sldId id="259" r:id="rId20"/>
    <p:sldId id="260" r:id="rId21"/>
    <p:sldId id="261" r:id="rId22"/>
    <p:sldId id="262" r:id="rId23"/>
    <p:sldId id="267" r:id="rId24"/>
    <p:sldId id="268" r:id="rId25"/>
    <p:sldId id="269" r:id="rId26"/>
    <p:sldId id="321" r:id="rId27"/>
    <p:sldId id="322" r:id="rId28"/>
    <p:sldId id="323" r:id="rId29"/>
    <p:sldId id="324" r:id="rId30"/>
    <p:sldId id="325" r:id="rId31"/>
    <p:sldId id="326" r:id="rId32"/>
    <p:sldId id="333" r:id="rId33"/>
    <p:sldId id="327" r:id="rId34"/>
    <p:sldId id="328" r:id="rId35"/>
    <p:sldId id="329" r:id="rId36"/>
    <p:sldId id="310" r:id="rId37"/>
    <p:sldId id="281" r:id="rId38"/>
    <p:sldId id="280" r:id="rId39"/>
    <p:sldId id="282" r:id="rId40"/>
    <p:sldId id="283" r:id="rId41"/>
    <p:sldId id="284" r:id="rId42"/>
    <p:sldId id="285" r:id="rId43"/>
    <p:sldId id="287" r:id="rId44"/>
    <p:sldId id="288" r:id="rId45"/>
    <p:sldId id="289" r:id="rId46"/>
    <p:sldId id="290" r:id="rId47"/>
    <p:sldId id="291" r:id="rId48"/>
    <p:sldId id="292" r:id="rId49"/>
    <p:sldId id="293" r:id="rId50"/>
    <p:sldId id="294" r:id="rId51"/>
    <p:sldId id="295" r:id="rId52"/>
    <p:sldId id="311" r:id="rId53"/>
    <p:sldId id="296" r:id="rId54"/>
    <p:sldId id="297" r:id="rId55"/>
    <p:sldId id="298" r:id="rId56"/>
    <p:sldId id="299" r:id="rId57"/>
    <p:sldId id="300" r:id="rId58"/>
    <p:sldId id="301" r:id="rId59"/>
    <p:sldId id="302" r:id="rId60"/>
    <p:sldId id="303" r:id="rId61"/>
    <p:sldId id="312" r:id="rId62"/>
    <p:sldId id="313" r:id="rId63"/>
    <p:sldId id="304" r:id="rId64"/>
    <p:sldId id="305" r:id="rId65"/>
    <p:sldId id="306" r:id="rId66"/>
    <p:sldId id="307" r:id="rId67"/>
    <p:sldId id="308" r:id="rId68"/>
    <p:sldId id="309" r:id="rId6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20236" autoAdjust="0"/>
    <p:restoredTop sz="94660"/>
  </p:normalViewPr>
  <p:slideViewPr>
    <p:cSldViewPr>
      <p:cViewPr varScale="1">
        <p:scale>
          <a:sx n="154" d="100"/>
          <a:sy n="154" d="100"/>
        </p:scale>
        <p:origin x="-83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64" Type="http://schemas.openxmlformats.org/officeDocument/2006/relationships/slide" Target="slides/slide63.xml"/><Relationship Id="rId60" Type="http://schemas.openxmlformats.org/officeDocument/2006/relationships/slide" Target="slides/slide59.xml"/><Relationship Id="rId39" Type="http://schemas.openxmlformats.org/officeDocument/2006/relationships/slide" Target="slides/slide38.xml"/><Relationship Id="rId70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43" Type="http://schemas.openxmlformats.org/officeDocument/2006/relationships/slide" Target="slides/slide42.xml"/><Relationship Id="rId74" Type="http://schemas.openxmlformats.org/officeDocument/2006/relationships/viewProps" Target="viewProps.xml"/><Relationship Id="rId25" Type="http://schemas.openxmlformats.org/officeDocument/2006/relationships/slide" Target="slides/slide24.xml"/><Relationship Id="rId10" Type="http://schemas.openxmlformats.org/officeDocument/2006/relationships/slide" Target="slides/slide9.xml"/><Relationship Id="rId50" Type="http://schemas.openxmlformats.org/officeDocument/2006/relationships/slide" Target="slides/slide49.xml"/><Relationship Id="rId63" Type="http://schemas.openxmlformats.org/officeDocument/2006/relationships/slide" Target="slides/slide62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27" Type="http://schemas.openxmlformats.org/officeDocument/2006/relationships/slide" Target="slides/slide26.xml"/><Relationship Id="rId71" Type="http://schemas.openxmlformats.org/officeDocument/2006/relationships/handoutMaster" Target="handoutMasters/handoutMaster1.xml"/><Relationship Id="rId14" Type="http://schemas.openxmlformats.org/officeDocument/2006/relationships/slide" Target="slides/slide13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45" Type="http://schemas.openxmlformats.org/officeDocument/2006/relationships/slide" Target="slides/slide44.xml"/><Relationship Id="rId58" Type="http://schemas.openxmlformats.org/officeDocument/2006/relationships/slide" Target="slides/slide57.xml"/><Relationship Id="rId42" Type="http://schemas.openxmlformats.org/officeDocument/2006/relationships/slide" Target="slides/slide41.xml"/><Relationship Id="rId73" Type="http://schemas.openxmlformats.org/officeDocument/2006/relationships/presProps" Target="presProps.xml"/><Relationship Id="rId6" Type="http://schemas.openxmlformats.org/officeDocument/2006/relationships/slide" Target="slides/slide5.xml"/><Relationship Id="rId49" Type="http://schemas.openxmlformats.org/officeDocument/2006/relationships/slide" Target="slides/slide48.xml"/><Relationship Id="rId44" Type="http://schemas.openxmlformats.org/officeDocument/2006/relationships/slide" Target="slides/slide43.xml"/><Relationship Id="rId69" Type="http://schemas.openxmlformats.org/officeDocument/2006/relationships/slide" Target="slides/slide68.xml"/><Relationship Id="rId19" Type="http://schemas.openxmlformats.org/officeDocument/2006/relationships/slide" Target="slides/slide18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2" Type="http://schemas.openxmlformats.org/officeDocument/2006/relationships/slide" Target="slides/slide1.xml"/><Relationship Id="rId46" Type="http://schemas.openxmlformats.org/officeDocument/2006/relationships/slide" Target="slides/slide45.xml"/><Relationship Id="rId57" Type="http://schemas.openxmlformats.org/officeDocument/2006/relationships/slide" Target="slides/slide56.xml"/><Relationship Id="rId59" Type="http://schemas.openxmlformats.org/officeDocument/2006/relationships/slide" Target="slides/slide58.xml"/><Relationship Id="rId35" Type="http://schemas.openxmlformats.org/officeDocument/2006/relationships/slide" Target="slides/slide34.xml"/><Relationship Id="rId51" Type="http://schemas.openxmlformats.org/officeDocument/2006/relationships/slide" Target="slides/slide50.xml"/><Relationship Id="rId55" Type="http://schemas.openxmlformats.org/officeDocument/2006/relationships/slide" Target="slides/slide54.xml"/><Relationship Id="rId31" Type="http://schemas.openxmlformats.org/officeDocument/2006/relationships/slide" Target="slides/slide30.xml"/><Relationship Id="rId34" Type="http://schemas.openxmlformats.org/officeDocument/2006/relationships/slide" Target="slides/slide33.xml"/><Relationship Id="rId40" Type="http://schemas.openxmlformats.org/officeDocument/2006/relationships/slide" Target="slides/slide39.xml"/><Relationship Id="rId62" Type="http://schemas.openxmlformats.org/officeDocument/2006/relationships/slide" Target="slides/slide61.xml"/><Relationship Id="rId66" Type="http://schemas.openxmlformats.org/officeDocument/2006/relationships/slide" Target="slides/slide65.xml"/><Relationship Id="rId36" Type="http://schemas.openxmlformats.org/officeDocument/2006/relationships/slide" Target="slides/slide35.xml"/><Relationship Id="rId72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47" Type="http://schemas.openxmlformats.org/officeDocument/2006/relationships/slide" Target="slides/slide46.xml"/><Relationship Id="rId56" Type="http://schemas.openxmlformats.org/officeDocument/2006/relationships/slide" Target="slides/slide55.xml"/><Relationship Id="rId48" Type="http://schemas.openxmlformats.org/officeDocument/2006/relationships/slide" Target="slides/slide47.xml"/><Relationship Id="rId75" Type="http://schemas.openxmlformats.org/officeDocument/2006/relationships/theme" Target="theme/theme1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2" Type="http://schemas.openxmlformats.org/officeDocument/2006/relationships/slide" Target="slides/slide51.xml"/><Relationship Id="rId65" Type="http://schemas.openxmlformats.org/officeDocument/2006/relationships/slide" Target="slides/slide64.xml"/><Relationship Id="rId67" Type="http://schemas.openxmlformats.org/officeDocument/2006/relationships/slide" Target="slides/slide66.xml"/><Relationship Id="rId54" Type="http://schemas.openxmlformats.org/officeDocument/2006/relationships/slide" Target="slides/slide53.xml"/><Relationship Id="rId12" Type="http://schemas.openxmlformats.org/officeDocument/2006/relationships/slide" Target="slides/slide11.xml"/><Relationship Id="rId76" Type="http://schemas.openxmlformats.org/officeDocument/2006/relationships/tableStyles" Target="tableStyles.xml"/><Relationship Id="rId3" Type="http://schemas.openxmlformats.org/officeDocument/2006/relationships/slide" Target="slides/slide2.xml"/><Relationship Id="rId23" Type="http://schemas.openxmlformats.org/officeDocument/2006/relationships/slide" Target="slides/slide22.xml"/><Relationship Id="rId61" Type="http://schemas.openxmlformats.org/officeDocument/2006/relationships/slide" Target="slides/slide60.xml"/><Relationship Id="rId53" Type="http://schemas.openxmlformats.org/officeDocument/2006/relationships/slide" Target="slides/slide52.xml"/><Relationship Id="rId26" Type="http://schemas.openxmlformats.org/officeDocument/2006/relationships/slide" Target="slides/slide25.xml"/><Relationship Id="rId30" Type="http://schemas.openxmlformats.org/officeDocument/2006/relationships/slide" Target="slides/slide29.xml"/><Relationship Id="rId11" Type="http://schemas.openxmlformats.org/officeDocument/2006/relationships/slide" Target="slides/slide10.xml"/><Relationship Id="rId68" Type="http://schemas.openxmlformats.org/officeDocument/2006/relationships/slide" Target="slides/slide67.xml"/><Relationship Id="rId29" Type="http://schemas.openxmlformats.org/officeDocument/2006/relationships/slide" Target="slides/slide28.xml"/><Relationship Id="rId16" Type="http://schemas.openxmlformats.org/officeDocument/2006/relationships/slide" Target="slides/slide15.xml"/><Relationship Id="rId33" Type="http://schemas.openxmlformats.org/officeDocument/2006/relationships/slide" Target="slides/slide32.xml"/><Relationship Id="rId41" Type="http://schemas.openxmlformats.org/officeDocument/2006/relationships/slide" Target="slides/slide4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2" Type="http://schemas.openxmlformats.org/officeDocument/2006/relationships/slide" Target="slides/slide21.xml"/><Relationship Id="rId21" Type="http://schemas.openxmlformats.org/officeDocument/2006/relationships/slide" Target="slides/slide20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Work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18"/>
  <c:chart>
    <c:view3D>
      <c:rotX val="60"/>
      <c:perspective val="30"/>
    </c:view3D>
    <c:plotArea>
      <c:layout/>
      <c:pie3DChart>
        <c:varyColors val="1"/>
        <c:ser>
          <c:idx val="0"/>
          <c:order val="0"/>
          <c:cat>
            <c:strRef>
              <c:f>Sheet1!$A$1:$A$3</c:f>
              <c:strCache>
                <c:ptCount val="3"/>
                <c:pt idx="0">
                  <c:v>Formative</c:v>
                </c:pt>
                <c:pt idx="1">
                  <c:v>Shared</c:v>
                </c:pt>
                <c:pt idx="2">
                  <c:v>Assessment</c:v>
                </c:pt>
              </c:strCache>
            </c:strRef>
          </c:cat>
          <c:val>
            <c:numRef>
              <c:f>Sheet1!$B$1:$B$3</c:f>
              <c:numCache>
                <c:formatCode>General</c:formatCode>
                <c:ptCount val="3"/>
                <c:pt idx="0">
                  <c:v>30.0</c:v>
                </c:pt>
                <c:pt idx="1">
                  <c:v>35.0</c:v>
                </c:pt>
                <c:pt idx="2">
                  <c:v>35.0</c:v>
                </c:pt>
              </c:numCache>
            </c:numRef>
          </c:val>
        </c:ser>
      </c:pie3DChart>
    </c:plotArea>
    <c:legend>
      <c:legendPos val="r"/>
      <c:legendEntry>
        <c:idx val="0"/>
        <c:txPr>
          <a:bodyPr/>
          <a:lstStyle/>
          <a:p>
            <a:pPr>
              <a:defRPr sz="2400" baseline="0"/>
            </a:pPr>
            <a:endParaRPr lang="en-US"/>
          </a:p>
        </c:txPr>
      </c:legendEntry>
      <c:legendEntry>
        <c:idx val="1"/>
        <c:txPr>
          <a:bodyPr/>
          <a:lstStyle/>
          <a:p>
            <a:pPr>
              <a:defRPr sz="2400"/>
            </a:pPr>
            <a:endParaRPr lang="en-US"/>
          </a:p>
        </c:txPr>
      </c:legendEntry>
      <c:legendEntry>
        <c:idx val="2"/>
        <c:txPr>
          <a:bodyPr/>
          <a:lstStyle/>
          <a:p>
            <a:pPr>
              <a:defRPr sz="2400"/>
            </a:pPr>
            <a:endParaRPr lang="en-US"/>
          </a:p>
        </c:txPr>
      </c:legendEntry>
      <c:layout/>
    </c:legend>
    <c:plotVisOnly val="1"/>
  </c:chart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0.42857</cdr:x>
      <cdr:y>0.26667</cdr:y>
    </cdr:from>
    <cdr:to>
      <cdr:x>0.59184</cdr:x>
      <cdr:y>0.39457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200400" y="1219200"/>
          <a:ext cx="1219235" cy="584759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rgbClr val="003399"/>
              </a:solidFill>
              <a:latin typeface="Arial" pitchFamily="-111" charset="0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rgbClr val="003399"/>
              </a:solidFill>
              <a:latin typeface="Arial" pitchFamily="-111" charset="0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rgbClr val="003399"/>
              </a:solidFill>
              <a:latin typeface="Arial" pitchFamily="-111" charset="0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rgbClr val="003399"/>
              </a:solidFill>
              <a:latin typeface="Arial" pitchFamily="-111" charset="0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rgbClr val="003399"/>
              </a:solidFill>
              <a:latin typeface="Arial" pitchFamily="-111" charset="0"/>
            </a:defRPr>
          </a:lvl5pPr>
          <a:lvl6pPr marL="2286000" algn="l" defTabSz="457200" rtl="0" eaLnBrk="1" latinLnBrk="0" hangingPunct="1">
            <a:defRPr kern="1200">
              <a:solidFill>
                <a:srgbClr val="003399"/>
              </a:solidFill>
              <a:latin typeface="Arial" pitchFamily="-111" charset="0"/>
            </a:defRPr>
          </a:lvl6pPr>
          <a:lvl7pPr marL="2743200" algn="l" defTabSz="457200" rtl="0" eaLnBrk="1" latinLnBrk="0" hangingPunct="1">
            <a:defRPr kern="1200">
              <a:solidFill>
                <a:srgbClr val="003399"/>
              </a:solidFill>
              <a:latin typeface="Arial" pitchFamily="-111" charset="0"/>
            </a:defRPr>
          </a:lvl7pPr>
          <a:lvl8pPr marL="3200400" algn="l" defTabSz="457200" rtl="0" eaLnBrk="1" latinLnBrk="0" hangingPunct="1">
            <a:defRPr kern="1200">
              <a:solidFill>
                <a:srgbClr val="003399"/>
              </a:solidFill>
              <a:latin typeface="Arial" pitchFamily="-111" charset="0"/>
            </a:defRPr>
          </a:lvl8pPr>
          <a:lvl9pPr marL="3657600" algn="l" defTabSz="457200" rtl="0" eaLnBrk="1" latinLnBrk="0" hangingPunct="1">
            <a:defRPr kern="1200">
              <a:solidFill>
                <a:srgbClr val="003399"/>
              </a:solidFill>
              <a:latin typeface="Arial" pitchFamily="-111" charset="0"/>
            </a:defRPr>
          </a:lvl9pPr>
        </a:lstStyle>
        <a:p xmlns:a="http://schemas.openxmlformats.org/drawingml/2006/main">
          <a:r>
            <a:rPr lang="en-US" sz="3200" dirty="0" smtClean="0"/>
            <a:t>30%</a:t>
          </a:r>
          <a:endParaRPr lang="en-US" sz="3200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A6802A7F-7950-4109-8D3D-69682620F190}" type="datetimeFigureOut">
              <a:rPr lang="en-US" smtClean="0"/>
              <a:pPr/>
              <a:t>9/7/11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E95F0E10-08E0-41CE-B689-5828A943206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2C25CC-4A44-BA42-9C28-FAE9BFF1FE1F}" type="datetimeFigureOut">
              <a:rPr lang="en-US" smtClean="0"/>
              <a:pPr/>
              <a:t>9/7/11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9840D4-6B53-064A-A440-3F5E756C991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BD4C78-FCED-CE41-9B28-5E544E878734}" type="slidenum">
              <a:rPr lang="en-US">
                <a:latin typeface="Arial" pitchFamily="43" charset="0"/>
              </a:rPr>
              <a:pPr/>
              <a:t>26</a:t>
            </a:fld>
            <a:endParaRPr lang="en-US">
              <a:latin typeface="Arial" pitchFamily="43" charset="0"/>
            </a:endParaRPr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pitchFamily="43" charset="0"/>
              <a:ea typeface="ＭＳ Ｐゴシック" pitchFamily="43" charset="-128"/>
              <a:cs typeface="ＭＳ Ｐゴシック" pitchFamily="43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4938249-67CE-6A44-B6CE-F604A289185E}" type="slidenum">
              <a:rPr lang="en-US">
                <a:latin typeface="Arial" pitchFamily="43" charset="0"/>
              </a:rPr>
              <a:pPr/>
              <a:t>27</a:t>
            </a:fld>
            <a:endParaRPr lang="en-US">
              <a:latin typeface="Arial" pitchFamily="43" charset="0"/>
            </a:endParaRPr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pitchFamily="43" charset="0"/>
              <a:ea typeface="ＭＳ Ｐゴシック" pitchFamily="43" charset="-128"/>
              <a:cs typeface="ＭＳ Ｐゴシック" pitchFamily="43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48DAC15-FB07-DC4B-9F04-7BFBB5C8E7F1}" type="slidenum">
              <a:rPr lang="en-US">
                <a:latin typeface="Arial" pitchFamily="43" charset="0"/>
              </a:rPr>
              <a:pPr/>
              <a:t>30</a:t>
            </a:fld>
            <a:endParaRPr lang="en-US">
              <a:latin typeface="Arial" pitchFamily="43" charset="0"/>
            </a:endParaRPr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pitchFamily="43" charset="0"/>
              <a:ea typeface="ＭＳ Ｐゴシック" pitchFamily="43" charset="-128"/>
              <a:cs typeface="ＭＳ Ｐゴシック" pitchFamily="43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B59BC61-46F2-4BF5-AE18-C8E74B523641}" type="datetimeFigureOut">
              <a:rPr lang="en-US" smtClean="0"/>
              <a:pPr/>
              <a:t>9/7/11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0DFEBB14-E4E6-4174-86CB-F7614FE127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9BC61-46F2-4BF5-AE18-C8E74B523641}" type="datetimeFigureOut">
              <a:rPr lang="en-US" smtClean="0"/>
              <a:pPr/>
              <a:t>9/7/11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EBB14-E4E6-4174-86CB-F7614FE127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9BC61-46F2-4BF5-AE18-C8E74B523641}" type="datetimeFigureOut">
              <a:rPr lang="en-US" smtClean="0"/>
              <a:pPr/>
              <a:t>9/7/11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EBB14-E4E6-4174-86CB-F7614FE127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B59BC61-46F2-4BF5-AE18-C8E74B523641}" type="datetimeFigureOut">
              <a:rPr lang="en-US" smtClean="0"/>
              <a:pPr/>
              <a:t>9/7/11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DFEBB14-E4E6-4174-86CB-F7614FE1272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B59BC61-46F2-4BF5-AE18-C8E74B523641}" type="datetimeFigureOut">
              <a:rPr lang="en-US" smtClean="0"/>
              <a:pPr/>
              <a:t>9/7/11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0DFEBB14-E4E6-4174-86CB-F7614FE127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9BC61-46F2-4BF5-AE18-C8E74B523641}" type="datetimeFigureOut">
              <a:rPr lang="en-US" smtClean="0"/>
              <a:pPr/>
              <a:t>9/7/11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EBB14-E4E6-4174-86CB-F7614FE1272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9BC61-46F2-4BF5-AE18-C8E74B523641}" type="datetimeFigureOut">
              <a:rPr lang="en-US" smtClean="0"/>
              <a:pPr/>
              <a:t>9/7/11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EBB14-E4E6-4174-86CB-F7614FE1272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B59BC61-46F2-4BF5-AE18-C8E74B523641}" type="datetimeFigureOut">
              <a:rPr lang="en-US" smtClean="0"/>
              <a:pPr/>
              <a:t>9/7/11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DFEBB14-E4E6-4174-86CB-F7614FE1272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9BC61-46F2-4BF5-AE18-C8E74B523641}" type="datetimeFigureOut">
              <a:rPr lang="en-US" smtClean="0"/>
              <a:pPr/>
              <a:t>9/7/11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EBB14-E4E6-4174-86CB-F7614FE127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B59BC61-46F2-4BF5-AE18-C8E74B523641}" type="datetimeFigureOut">
              <a:rPr lang="en-US" smtClean="0"/>
              <a:pPr/>
              <a:t>9/7/11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DFEBB14-E4E6-4174-86CB-F7614FE1272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B59BC61-46F2-4BF5-AE18-C8E74B523641}" type="datetimeFigureOut">
              <a:rPr lang="en-US" smtClean="0"/>
              <a:pPr/>
              <a:t>9/7/11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DFEBB14-E4E6-4174-86CB-F7614FE1272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B59BC61-46F2-4BF5-AE18-C8E74B523641}" type="datetimeFigureOut">
              <a:rPr lang="en-US" smtClean="0"/>
              <a:pPr/>
              <a:t>9/7/11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DFEBB14-E4E6-4174-86CB-F7614FE1272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6" Type="http://schemas.openxmlformats.org/officeDocument/2006/relationships/image" Target="../media/image19.png"/><Relationship Id="rId4" Type="http://schemas.openxmlformats.org/officeDocument/2006/relationships/image" Target="../media/image17.gi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6.jpeg"/><Relationship Id="rId5" Type="http://schemas.openxmlformats.org/officeDocument/2006/relationships/image" Target="../media/image18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3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gif"/><Relationship Id="rId3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5.jpeg"/><Relationship Id="rId5" Type="http://schemas.openxmlformats.org/officeDocument/2006/relationships/image" Target="../media/image7.jpe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3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writingcenteratnorthestern.com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3" Type="http://schemas.openxmlformats.org/officeDocument/2006/relationships/image" Target="../media/image39.gif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6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gif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Freshmen Transition Night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Connection?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Formative = practice before the games</a:t>
            </a:r>
          </a:p>
          <a:p>
            <a:endParaRPr lang="en-US" dirty="0"/>
          </a:p>
          <a:p>
            <a:r>
              <a:rPr lang="en-US" dirty="0" smtClean="0"/>
              <a:t>Summative = the games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We use formative items to inform us where kids are getting it and where they are not!</a:t>
            </a:r>
          </a:p>
          <a:p>
            <a:endParaRPr lang="en-US" dirty="0"/>
          </a:p>
          <a:p>
            <a:r>
              <a:rPr lang="en-US" dirty="0" smtClean="0"/>
              <a:t>Adjust instruction based upon trends in formative work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Won’t do well in the big game without practice</a:t>
            </a:r>
          </a:p>
          <a:p>
            <a:pPr lvl="1"/>
            <a:r>
              <a:rPr lang="en-US" dirty="0" smtClean="0"/>
              <a:t>Summative work without the formative practice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Won’t earn a scholarship without playing in games</a:t>
            </a:r>
          </a:p>
          <a:p>
            <a:pPr lvl="1"/>
            <a:r>
              <a:rPr lang="en-US" dirty="0" smtClean="0"/>
              <a:t>Doing the formative work with low performance on the summative items.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a typeface="ＭＳ Ｐゴシック" pitchFamily="43" charset="-128"/>
                <a:cs typeface="ＭＳ Ｐゴシック" pitchFamily="43" charset="-128"/>
              </a:rPr>
              <a:t>Projects and Assignments</a:t>
            </a:r>
          </a:p>
        </p:txBody>
      </p:sp>
      <p:sp>
        <p:nvSpPr>
          <p:cNvPr id="6" name="Curved Down Arrow 5"/>
          <p:cNvSpPr/>
          <p:nvPr/>
        </p:nvSpPr>
        <p:spPr>
          <a:xfrm>
            <a:off x="685800" y="2209800"/>
            <a:ext cx="8077200" cy="2819400"/>
          </a:xfrm>
          <a:prstGeom prst="curvedDownArrow">
            <a:avLst>
              <a:gd name="adj1" fmla="val 12053"/>
              <a:gd name="adj2" fmla="val 32434"/>
              <a:gd name="adj3" fmla="val 25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Curved Down Arrow 6"/>
          <p:cNvSpPr/>
          <p:nvPr/>
        </p:nvSpPr>
        <p:spPr>
          <a:xfrm>
            <a:off x="1295400" y="4114800"/>
            <a:ext cx="2057400" cy="990600"/>
          </a:xfrm>
          <a:prstGeom prst="curvedDownArrow">
            <a:avLst/>
          </a:prstGeom>
          <a:solidFill>
            <a:srgbClr val="FF8000"/>
          </a:solidFill>
          <a:ln>
            <a:solidFill>
              <a:srgbClr val="FF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Curved Down Arrow 7"/>
          <p:cNvSpPr/>
          <p:nvPr/>
        </p:nvSpPr>
        <p:spPr>
          <a:xfrm>
            <a:off x="5943600" y="4114800"/>
            <a:ext cx="2057400" cy="990600"/>
          </a:xfrm>
          <a:prstGeom prst="curved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Curved Down Arrow 8"/>
          <p:cNvSpPr/>
          <p:nvPr/>
        </p:nvSpPr>
        <p:spPr>
          <a:xfrm>
            <a:off x="3810000" y="4114800"/>
            <a:ext cx="2057400" cy="990600"/>
          </a:xfrm>
          <a:prstGeom prst="curvedDownArrow">
            <a:avLst/>
          </a:prstGeom>
          <a:solidFill>
            <a:srgbClr val="008000"/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a typeface="ＭＳ Ｐゴシック" pitchFamily="43" charset="-128"/>
                <a:cs typeface="ＭＳ Ｐゴシック" pitchFamily="43" charset="-128"/>
              </a:rPr>
              <a:t>Infinite Campus Codes</a:t>
            </a:r>
          </a:p>
        </p:txBody>
      </p:sp>
      <p:pic>
        <p:nvPicPr>
          <p:cNvPr id="23555" name="Picture 4" descr="Picture 1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1600200"/>
            <a:ext cx="2759075" cy="4921250"/>
          </a:xfrm>
          <a:prstGeom prst="rect">
            <a:avLst/>
          </a:prstGeom>
          <a:noFill/>
          <a:ln w="9525">
            <a:solidFill>
              <a:srgbClr val="000090"/>
            </a:solidFill>
            <a:miter lim="800000"/>
            <a:headEnd/>
            <a:tailEnd/>
          </a:ln>
        </p:spPr>
      </p:pic>
      <p:sp>
        <p:nvSpPr>
          <p:cNvPr id="23556" name="TextBox 5"/>
          <p:cNvSpPr txBox="1">
            <a:spLocks noChangeArrowheads="1"/>
          </p:cNvSpPr>
          <p:nvPr/>
        </p:nvSpPr>
        <p:spPr bwMode="auto">
          <a:xfrm>
            <a:off x="381000" y="2819400"/>
            <a:ext cx="2286000" cy="1477963"/>
          </a:xfrm>
          <a:prstGeom prst="rect">
            <a:avLst/>
          </a:prstGeom>
          <a:noFill/>
          <a:ln w="9525">
            <a:solidFill>
              <a:srgbClr val="00009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b="1"/>
              <a:t>Assignment is Missing</a:t>
            </a:r>
          </a:p>
          <a:p>
            <a:endParaRPr lang="en-US"/>
          </a:p>
          <a:p>
            <a:r>
              <a:rPr lang="en-US"/>
              <a:t>Not counting for or against grade, yet.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2514600" y="3962400"/>
            <a:ext cx="1143000" cy="609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558" name="TextBox 8"/>
          <p:cNvSpPr txBox="1">
            <a:spLocks noChangeArrowheads="1"/>
          </p:cNvSpPr>
          <p:nvPr/>
        </p:nvSpPr>
        <p:spPr bwMode="auto">
          <a:xfrm>
            <a:off x="6324600" y="2819400"/>
            <a:ext cx="2286000" cy="1477963"/>
          </a:xfrm>
          <a:prstGeom prst="rect">
            <a:avLst/>
          </a:prstGeom>
          <a:noFill/>
          <a:ln w="9525">
            <a:solidFill>
              <a:srgbClr val="00009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b="1"/>
              <a:t>Assignment is Missing</a:t>
            </a:r>
          </a:p>
          <a:p>
            <a:endParaRPr lang="en-US"/>
          </a:p>
          <a:p>
            <a:r>
              <a:rPr lang="en-US"/>
              <a:t>Is counting against grade.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rot="10800000">
            <a:off x="5791200" y="3581400"/>
            <a:ext cx="9144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560" name="TextBox 11"/>
          <p:cNvSpPr txBox="1">
            <a:spLocks noChangeArrowheads="1"/>
          </p:cNvSpPr>
          <p:nvPr/>
        </p:nvSpPr>
        <p:spPr bwMode="auto">
          <a:xfrm>
            <a:off x="381000" y="4572000"/>
            <a:ext cx="2286000" cy="1477963"/>
          </a:xfrm>
          <a:prstGeom prst="rect">
            <a:avLst/>
          </a:prstGeom>
          <a:noFill/>
          <a:ln w="9525">
            <a:solidFill>
              <a:srgbClr val="00009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b="1"/>
              <a:t>Exempt</a:t>
            </a:r>
          </a:p>
          <a:p>
            <a:endParaRPr lang="en-US"/>
          </a:p>
          <a:p>
            <a:r>
              <a:rPr lang="en-US"/>
              <a:t>Student is not required to do this assignment.  </a:t>
            </a:r>
          </a:p>
        </p:txBody>
      </p:sp>
      <p:sp>
        <p:nvSpPr>
          <p:cNvPr id="23561" name="TextBox 12"/>
          <p:cNvSpPr txBox="1">
            <a:spLocks noChangeArrowheads="1"/>
          </p:cNvSpPr>
          <p:nvPr/>
        </p:nvSpPr>
        <p:spPr bwMode="auto">
          <a:xfrm>
            <a:off x="6324600" y="4572000"/>
            <a:ext cx="2286000" cy="1754326"/>
          </a:xfrm>
          <a:prstGeom prst="rect">
            <a:avLst/>
          </a:prstGeom>
          <a:noFill/>
          <a:ln w="9525">
            <a:solidFill>
              <a:srgbClr val="000090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b="1" dirty="0"/>
              <a:t>Rewrite</a:t>
            </a:r>
          </a:p>
          <a:p>
            <a:endParaRPr lang="en-US" dirty="0"/>
          </a:p>
          <a:p>
            <a:r>
              <a:rPr lang="en-US" dirty="0"/>
              <a:t>Student is to rewrite the assignment and resubmit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 rot="10800000" flipV="1">
            <a:off x="5181600" y="5029200"/>
            <a:ext cx="1371600" cy="457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2438400" y="5257800"/>
            <a:ext cx="8382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Standards-Referenced Grading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Will break down assignments by “writing traits”</a:t>
            </a:r>
          </a:p>
          <a:p>
            <a:endParaRPr lang="en-US" dirty="0" smtClean="0"/>
          </a:p>
          <a:p>
            <a:r>
              <a:rPr lang="en-US" dirty="0" smtClean="0"/>
              <a:t>Assignment will read as follows: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Paper – Ideas and Content</a:t>
            </a:r>
          </a:p>
          <a:p>
            <a:pPr lvl="1"/>
            <a:r>
              <a:rPr lang="en-US" dirty="0" smtClean="0"/>
              <a:t>Paper – Organization</a:t>
            </a:r>
          </a:p>
          <a:p>
            <a:pPr lvl="1"/>
            <a:r>
              <a:rPr lang="en-US" dirty="0" smtClean="0"/>
              <a:t>Paper – Conventions</a:t>
            </a:r>
          </a:p>
          <a:p>
            <a:pPr lvl="1"/>
            <a:r>
              <a:rPr lang="en-US" dirty="0" smtClean="0"/>
              <a:t>Paper – Style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Offers more specifics in terms of feedback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Retesting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On quarter exams students may retake specific parts of the exam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Literal-level Reading</a:t>
            </a:r>
          </a:p>
          <a:p>
            <a:pPr lvl="1"/>
            <a:r>
              <a:rPr lang="en-US" dirty="0" smtClean="0"/>
              <a:t>Grammar / Usage / Mechanics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Must attend Interventions to be eligible!</a:t>
            </a:r>
            <a:endParaRPr lang="en-US" dirty="0"/>
          </a:p>
        </p:txBody>
      </p:sp>
      <p:pic>
        <p:nvPicPr>
          <p:cNvPr id="4" name="Picture 3" descr="testin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58732" y="3276601"/>
            <a:ext cx="2385268" cy="358140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Writing is a process.</a:t>
            </a:r>
          </a:p>
          <a:p>
            <a:endParaRPr lang="en-US" dirty="0" smtClean="0"/>
          </a:p>
          <a:p>
            <a:r>
              <a:rPr lang="en-US" dirty="0" smtClean="0"/>
              <a:t>Understand that students may not “get it” the first time.</a:t>
            </a:r>
          </a:p>
          <a:p>
            <a:endParaRPr lang="en-US" dirty="0" smtClean="0"/>
          </a:p>
          <a:p>
            <a:r>
              <a:rPr lang="en-US" dirty="0" smtClean="0"/>
              <a:t>Revision option available on large papers and projects.</a:t>
            </a:r>
          </a:p>
          <a:p>
            <a:pPr lvl="1"/>
            <a:r>
              <a:rPr lang="en-US" dirty="0" smtClean="0"/>
              <a:t>As delineated by individual teachers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Conference or Cover sheet to submit a rewrite.</a:t>
            </a:r>
            <a:endParaRPr lang="en-US" dirty="0"/>
          </a:p>
        </p:txBody>
      </p:sp>
      <p:pic>
        <p:nvPicPr>
          <p:cNvPr id="4" name="Picture 3" descr="writ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5000" y="0"/>
            <a:ext cx="3429000" cy="2283714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a typeface="ＭＳ Ｐゴシック" pitchFamily="43" charset="-128"/>
                <a:cs typeface="ＭＳ Ｐゴシック" pitchFamily="43" charset="-128"/>
              </a:rPr>
              <a:t>Grading Periods</a:t>
            </a:r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ea typeface="ＭＳ Ｐゴシック" pitchFamily="43" charset="-128"/>
                <a:cs typeface="ＭＳ Ｐゴシック" pitchFamily="43" charset="-128"/>
              </a:rPr>
              <a:t>Quarters 1 and 3 – Progress grades</a:t>
            </a:r>
          </a:p>
          <a:p>
            <a:endParaRPr lang="en-US" dirty="0" smtClean="0">
              <a:ea typeface="ＭＳ Ｐゴシック" pitchFamily="43" charset="-128"/>
              <a:cs typeface="ＭＳ Ｐゴシック" pitchFamily="43" charset="-128"/>
            </a:endParaRPr>
          </a:p>
          <a:p>
            <a:r>
              <a:rPr lang="en-US" dirty="0" smtClean="0">
                <a:ea typeface="ＭＳ Ｐゴシック" pitchFamily="43" charset="-128"/>
                <a:cs typeface="ＭＳ Ｐゴシック" pitchFamily="43" charset="-128"/>
              </a:rPr>
              <a:t>Quarters 2 and 4 – Grades of Record</a:t>
            </a:r>
          </a:p>
          <a:p>
            <a:pPr lvl="1"/>
            <a:r>
              <a:rPr lang="en-US" dirty="0" smtClean="0"/>
              <a:t>On transcript</a:t>
            </a:r>
          </a:p>
          <a:p>
            <a:pPr lvl="1"/>
            <a:r>
              <a:rPr lang="en-US" dirty="0" smtClean="0"/>
              <a:t>“Count”</a:t>
            </a:r>
          </a:p>
          <a:p>
            <a:pPr lvl="1"/>
            <a:endParaRPr lang="en-US" dirty="0" smtClean="0"/>
          </a:p>
          <a:p>
            <a:r>
              <a:rPr lang="en-US" dirty="0" smtClean="0">
                <a:ea typeface="ＭＳ Ｐゴシック" pitchFamily="43" charset="-128"/>
                <a:cs typeface="ＭＳ Ｐゴシック" pitchFamily="43" charset="-128"/>
              </a:rPr>
              <a:t>Eligibility / Interventions – Pulled </a:t>
            </a:r>
            <a:r>
              <a:rPr lang="en-US" b="1" dirty="0" smtClean="0">
                <a:ea typeface="ＭＳ Ｐゴシック" pitchFamily="43" charset="-128"/>
                <a:cs typeface="ＭＳ Ｐゴシック" pitchFamily="43" charset="-128"/>
              </a:rPr>
              <a:t>Thursdays</a:t>
            </a:r>
          </a:p>
        </p:txBody>
      </p:sp>
      <p:pic>
        <p:nvPicPr>
          <p:cNvPr id="4" name="Picture 3" descr="report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13961" y="0"/>
            <a:ext cx="2530039" cy="304800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They do “count” now.</a:t>
            </a:r>
          </a:p>
          <a:p>
            <a:endParaRPr lang="en-US" dirty="0"/>
          </a:p>
          <a:p>
            <a:r>
              <a:rPr lang="en-US" dirty="0" smtClean="0"/>
              <a:t>On the official transcript</a:t>
            </a:r>
          </a:p>
          <a:p>
            <a:endParaRPr lang="en-US" dirty="0"/>
          </a:p>
          <a:p>
            <a:r>
              <a:rPr lang="en-US" dirty="0" smtClean="0"/>
              <a:t>Earn credits for passing courses</a:t>
            </a:r>
          </a:p>
          <a:p>
            <a:pPr lvl="1"/>
            <a:r>
              <a:rPr lang="en-US" dirty="0" smtClean="0"/>
              <a:t>Need 23 to graduate</a:t>
            </a:r>
          </a:p>
          <a:p>
            <a:pPr lvl="1"/>
            <a:r>
              <a:rPr lang="en-US" b="1" dirty="0" smtClean="0"/>
              <a:t>4 must be English</a:t>
            </a:r>
            <a:endParaRPr lang="en-US" b="1" dirty="0"/>
          </a:p>
        </p:txBody>
      </p:sp>
      <p:pic>
        <p:nvPicPr>
          <p:cNvPr id="4" name="Picture 3" descr="tran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91200" y="1447800"/>
            <a:ext cx="2767859" cy="35814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 for coming!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sz="4000" dirty="0" smtClean="0"/>
              <a:t>Purpose</a:t>
            </a:r>
          </a:p>
          <a:p>
            <a:pPr>
              <a:buNone/>
            </a:pPr>
            <a:endParaRPr lang="en-US" dirty="0" smtClean="0"/>
          </a:p>
          <a:p>
            <a:pPr lvl="1"/>
            <a:r>
              <a:rPr lang="en-US" dirty="0" smtClean="0"/>
              <a:t>To inform parents of HS expectations.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To strengthen the parent-teacher bond.</a:t>
            </a:r>
          </a:p>
          <a:p>
            <a:pPr lvl="1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Failure to Earn Credit?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Think </a:t>
            </a:r>
            <a:r>
              <a:rPr lang="en-US" b="1" dirty="0" smtClean="0"/>
              <a:t>economically </a:t>
            </a:r>
            <a:r>
              <a:rPr lang="en-US" dirty="0" smtClean="0"/>
              <a:t>to motivate students.</a:t>
            </a:r>
          </a:p>
          <a:p>
            <a:endParaRPr lang="en-US" dirty="0"/>
          </a:p>
          <a:p>
            <a:r>
              <a:rPr lang="en-US" dirty="0" smtClean="0"/>
              <a:t>Now….these classes are FREE!</a:t>
            </a:r>
          </a:p>
          <a:p>
            <a:endParaRPr lang="en-US" dirty="0"/>
          </a:p>
          <a:p>
            <a:r>
              <a:rPr lang="en-US" dirty="0" smtClean="0"/>
              <a:t>Make-up credits….have to pay for them!</a:t>
            </a:r>
          </a:p>
          <a:p>
            <a:pPr lvl="1"/>
            <a:r>
              <a:rPr lang="en-US" dirty="0" smtClean="0"/>
              <a:t>On-line courses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ummer school</a:t>
            </a:r>
          </a:p>
          <a:p>
            <a:pPr lvl="1"/>
            <a:r>
              <a:rPr lang="en-US" dirty="0" smtClean="0"/>
              <a:t>Squishing additional courses into a future year</a:t>
            </a:r>
          </a:p>
          <a:p>
            <a:pPr lvl="2"/>
            <a:r>
              <a:rPr lang="en-US" dirty="0" smtClean="0"/>
              <a:t>Can’t take something they “wanted” to take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Alignment in English Department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Horizontal (within a grade level)</a:t>
            </a:r>
          </a:p>
          <a:p>
            <a:endParaRPr lang="en-US" dirty="0"/>
          </a:p>
          <a:p>
            <a:r>
              <a:rPr lang="en-US" dirty="0" smtClean="0"/>
              <a:t>Vertical (between grade levels)</a:t>
            </a:r>
          </a:p>
          <a:p>
            <a:endParaRPr lang="en-US" dirty="0"/>
          </a:p>
          <a:p>
            <a:r>
              <a:rPr lang="en-US" dirty="0" smtClean="0"/>
              <a:t>We do talk to one another about….everything.</a:t>
            </a:r>
          </a:p>
          <a:p>
            <a:pPr lvl="1"/>
            <a:r>
              <a:rPr lang="en-US" dirty="0" smtClean="0"/>
              <a:t>Past performance in class</a:t>
            </a:r>
          </a:p>
          <a:p>
            <a:pPr lvl="1"/>
            <a:r>
              <a:rPr lang="en-US" dirty="0" smtClean="0"/>
              <a:t>Lessons that work well</a:t>
            </a:r>
          </a:p>
          <a:p>
            <a:pPr lvl="1"/>
            <a:r>
              <a:rPr lang="en-US" dirty="0" smtClean="0"/>
              <a:t>Assessments</a:t>
            </a:r>
          </a:p>
          <a:p>
            <a:pPr lvl="1"/>
            <a:r>
              <a:rPr lang="en-US" dirty="0" smtClean="0"/>
              <a:t>Data</a:t>
            </a:r>
            <a:endParaRPr lang="en-US" dirty="0"/>
          </a:p>
        </p:txBody>
      </p:sp>
      <p:pic>
        <p:nvPicPr>
          <p:cNvPr id="4" name="Picture 3" descr="online-collaboration_id21886701_size43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38800" y="3956021"/>
            <a:ext cx="3505199" cy="29019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But….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There will be </a:t>
            </a:r>
            <a:r>
              <a:rPr lang="en-US" b="1" dirty="0" smtClean="0"/>
              <a:t>variation</a:t>
            </a:r>
            <a:r>
              <a:rPr lang="en-US" dirty="0" smtClean="0"/>
              <a:t> between classes</a:t>
            </a:r>
          </a:p>
          <a:p>
            <a:endParaRPr lang="en-US" dirty="0"/>
          </a:p>
          <a:p>
            <a:r>
              <a:rPr lang="en-US" dirty="0" smtClean="0"/>
              <a:t>Not all AS classes are exactly the same.</a:t>
            </a:r>
          </a:p>
          <a:p>
            <a:endParaRPr lang="en-US" dirty="0"/>
          </a:p>
          <a:p>
            <a:r>
              <a:rPr lang="en-US" dirty="0" smtClean="0"/>
              <a:t>Not all Junior English classes are exactly the same.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Extra Credit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Like a Hail Mary pass</a:t>
            </a:r>
          </a:p>
          <a:p>
            <a:endParaRPr lang="en-US" dirty="0"/>
          </a:p>
          <a:p>
            <a:r>
              <a:rPr lang="en-US" dirty="0" smtClean="0"/>
              <a:t>We don’t give EC opportunities</a:t>
            </a:r>
          </a:p>
          <a:p>
            <a:endParaRPr lang="en-US" dirty="0"/>
          </a:p>
          <a:p>
            <a:r>
              <a:rPr lang="en-US" dirty="0" smtClean="0"/>
              <a:t>Focus from our side is more about the learning than the points.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Drop from Middle School Grades?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Middle schools ARE preparing kids well academically!</a:t>
            </a:r>
          </a:p>
          <a:p>
            <a:endParaRPr lang="en-US" dirty="0"/>
          </a:p>
          <a:p>
            <a:r>
              <a:rPr lang="en-US" dirty="0" smtClean="0"/>
              <a:t>Learning curve increases in high school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r>
              <a:rPr lang="en-US" sz="2800" dirty="0" smtClean="0"/>
              <a:t>Students adjusting to….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Dropped Grades?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Size of school</a:t>
            </a:r>
          </a:p>
          <a:p>
            <a:endParaRPr lang="en-US" dirty="0"/>
          </a:p>
          <a:p>
            <a:r>
              <a:rPr lang="en-US" dirty="0" smtClean="0"/>
              <a:t>Speed of assignments</a:t>
            </a:r>
          </a:p>
          <a:p>
            <a:pPr lvl="1"/>
            <a:r>
              <a:rPr lang="en-US" dirty="0" smtClean="0"/>
              <a:t>Long-term AND short-term going on at same time.</a:t>
            </a:r>
          </a:p>
          <a:p>
            <a:pPr lvl="1"/>
            <a:endParaRPr lang="en-US" dirty="0"/>
          </a:p>
          <a:p>
            <a:r>
              <a:rPr lang="en-US" dirty="0" smtClean="0"/>
              <a:t>Freedom of choices</a:t>
            </a:r>
          </a:p>
          <a:p>
            <a:endParaRPr lang="en-US" dirty="0"/>
          </a:p>
          <a:p>
            <a:r>
              <a:rPr lang="en-US" dirty="0" smtClean="0"/>
              <a:t>High expectations</a:t>
            </a:r>
          </a:p>
          <a:p>
            <a:endParaRPr lang="en-US" dirty="0"/>
          </a:p>
          <a:p>
            <a:r>
              <a:rPr lang="en-US" dirty="0" smtClean="0"/>
              <a:t>Learning curve</a:t>
            </a:r>
          </a:p>
          <a:p>
            <a:endParaRPr lang="en-US" dirty="0"/>
          </a:p>
          <a:p>
            <a:r>
              <a:rPr lang="en-US" dirty="0" smtClean="0"/>
              <a:t>Skill development (not </a:t>
            </a:r>
            <a:r>
              <a:rPr lang="en-US" smtClean="0"/>
              <a:t>just content)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ea typeface="ＭＳ Ｐゴシック" pitchFamily="43" charset="-128"/>
                <a:cs typeface="ＭＳ Ｐゴシック" pitchFamily="43" charset="-128"/>
              </a:rPr>
              <a:t>What Do We Do?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pitchFamily="96" charset="2"/>
              <a:buChar char="§"/>
              <a:defRPr/>
            </a:pPr>
            <a:r>
              <a:rPr lang="en-US" dirty="0" smtClean="0">
                <a:ea typeface="+mn-ea"/>
                <a:cs typeface="+mn-cs"/>
              </a:rPr>
              <a:t>A lot of reading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/>
              <a:t>Novels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/>
              <a:t>Short stories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/>
              <a:t>Poetry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/>
              <a:t>Non-fiction items</a:t>
            </a:r>
          </a:p>
          <a:p>
            <a:pPr eaLnBrk="1" hangingPunct="1">
              <a:lnSpc>
                <a:spcPct val="90000"/>
              </a:lnSpc>
              <a:buFont typeface="Wingdings" pitchFamily="96" charset="2"/>
              <a:buChar char="§"/>
              <a:defRPr/>
            </a:pPr>
            <a:endParaRPr lang="en-US" dirty="0" smtClean="0"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  <a:buFont typeface="Wingdings" pitchFamily="96" charset="2"/>
              <a:buChar char="§"/>
              <a:defRPr/>
            </a:pPr>
            <a:r>
              <a:rPr lang="en-US" dirty="0" smtClean="0">
                <a:ea typeface="+mn-ea"/>
                <a:cs typeface="+mn-cs"/>
              </a:rPr>
              <a:t>A lot of writing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/>
              <a:t>Essays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/>
              <a:t>Poetry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/>
              <a:t>Paragraph responses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/>
              <a:t>Note taking</a:t>
            </a:r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ea typeface="ＭＳ Ｐゴシック" pitchFamily="43" charset="-128"/>
                <a:cs typeface="ＭＳ Ｐゴシック" pitchFamily="43" charset="-128"/>
              </a:rPr>
              <a:t>What Else?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70000"/>
              </a:lnSpc>
            </a:pPr>
            <a:r>
              <a:rPr lang="en-US" sz="2600" dirty="0">
                <a:ea typeface="ＭＳ Ｐゴシック" pitchFamily="43" charset="-128"/>
                <a:cs typeface="ＭＳ Ｐゴシック" pitchFamily="43" charset="-128"/>
              </a:rPr>
              <a:t>Public Speaking</a:t>
            </a:r>
          </a:p>
          <a:p>
            <a:pPr lvl="1" eaLnBrk="1" hangingPunct="1">
              <a:lnSpc>
                <a:spcPct val="70000"/>
              </a:lnSpc>
            </a:pPr>
            <a:r>
              <a:rPr lang="en-US" sz="2200" dirty="0"/>
              <a:t>Short and long speeches</a:t>
            </a:r>
          </a:p>
          <a:p>
            <a:pPr lvl="1" eaLnBrk="1" hangingPunct="1">
              <a:lnSpc>
                <a:spcPct val="70000"/>
              </a:lnSpc>
            </a:pPr>
            <a:r>
              <a:rPr lang="en-US" sz="2200" dirty="0"/>
              <a:t>Impromptu and prepared</a:t>
            </a:r>
          </a:p>
          <a:p>
            <a:pPr eaLnBrk="1" hangingPunct="1">
              <a:lnSpc>
                <a:spcPct val="70000"/>
              </a:lnSpc>
            </a:pPr>
            <a:endParaRPr lang="en-US" sz="3000" dirty="0" smtClean="0">
              <a:ea typeface="ＭＳ Ｐゴシック" pitchFamily="43" charset="-128"/>
              <a:cs typeface="ＭＳ Ｐゴシック" pitchFamily="43" charset="-128"/>
            </a:endParaRPr>
          </a:p>
          <a:p>
            <a:pPr eaLnBrk="1" hangingPunct="1">
              <a:lnSpc>
                <a:spcPct val="70000"/>
              </a:lnSpc>
            </a:pPr>
            <a:endParaRPr lang="en-US" sz="3000" dirty="0">
              <a:ea typeface="ＭＳ Ｐゴシック" pitchFamily="43" charset="-128"/>
              <a:cs typeface="ＭＳ Ｐゴシック" pitchFamily="43" charset="-128"/>
            </a:endParaRPr>
          </a:p>
          <a:p>
            <a:pPr eaLnBrk="1" hangingPunct="1">
              <a:lnSpc>
                <a:spcPct val="70000"/>
              </a:lnSpc>
            </a:pPr>
            <a:r>
              <a:rPr lang="en-US" sz="2800" dirty="0">
                <a:ea typeface="ＭＳ Ｐゴシック" pitchFamily="43" charset="-128"/>
                <a:cs typeface="ＭＳ Ｐゴシック" pitchFamily="43" charset="-128"/>
              </a:rPr>
              <a:t>Technology</a:t>
            </a:r>
          </a:p>
          <a:p>
            <a:pPr lvl="1" eaLnBrk="1" hangingPunct="1">
              <a:lnSpc>
                <a:spcPct val="70000"/>
              </a:lnSpc>
            </a:pPr>
            <a:r>
              <a:rPr lang="en-US" sz="2400" dirty="0"/>
              <a:t>Will use</a:t>
            </a:r>
          </a:p>
          <a:p>
            <a:pPr lvl="1" eaLnBrk="1" hangingPunct="1">
              <a:lnSpc>
                <a:spcPct val="70000"/>
              </a:lnSpc>
            </a:pPr>
            <a:r>
              <a:rPr lang="en-US" sz="2400" dirty="0"/>
              <a:t>Will produce</a:t>
            </a:r>
          </a:p>
          <a:p>
            <a:pPr eaLnBrk="1" hangingPunct="1">
              <a:lnSpc>
                <a:spcPct val="70000"/>
              </a:lnSpc>
            </a:pPr>
            <a:endParaRPr lang="en-US" sz="2200" dirty="0">
              <a:ea typeface="ＭＳ Ｐゴシック" pitchFamily="43" charset="-128"/>
              <a:cs typeface="ＭＳ Ｐゴシック" pitchFamily="43" charset="-128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a typeface="ＭＳ Ｐゴシック" pitchFamily="43" charset="-128"/>
                <a:cs typeface="ＭＳ Ｐゴシック" pitchFamily="43" charset="-128"/>
              </a:rPr>
              <a:t>Life Lessons</a:t>
            </a:r>
          </a:p>
        </p:txBody>
      </p:sp>
      <p:sp>
        <p:nvSpPr>
          <p:cNvPr id="29699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>
                <a:ea typeface="ＭＳ Ｐゴシック" pitchFamily="43" charset="-128"/>
                <a:cs typeface="ＭＳ Ｐゴシック" pitchFamily="43" charset="-128"/>
              </a:rPr>
              <a:t>Forming an opinion on an issue</a:t>
            </a:r>
          </a:p>
          <a:p>
            <a:endParaRPr lang="en-US">
              <a:ea typeface="ＭＳ Ｐゴシック" pitchFamily="43" charset="-128"/>
              <a:cs typeface="ＭＳ Ｐゴシック" pitchFamily="43" charset="-128"/>
            </a:endParaRPr>
          </a:p>
          <a:p>
            <a:r>
              <a:rPr lang="en-US">
                <a:ea typeface="ＭＳ Ｐゴシック" pitchFamily="43" charset="-128"/>
                <a:cs typeface="ＭＳ Ｐゴシック" pitchFamily="43" charset="-128"/>
              </a:rPr>
              <a:t>Using evidence to defend said position</a:t>
            </a:r>
          </a:p>
          <a:p>
            <a:endParaRPr lang="en-US">
              <a:ea typeface="ＭＳ Ｐゴシック" pitchFamily="43" charset="-128"/>
              <a:cs typeface="ＭＳ Ｐゴシック" pitchFamily="43" charset="-128"/>
            </a:endParaRPr>
          </a:p>
          <a:p>
            <a:r>
              <a:rPr lang="en-US">
                <a:ea typeface="ＭＳ Ｐゴシック" pitchFamily="43" charset="-128"/>
                <a:cs typeface="ＭＳ Ｐゴシック" pitchFamily="43" charset="-128"/>
              </a:rPr>
              <a:t>Taking risks</a:t>
            </a:r>
          </a:p>
          <a:p>
            <a:endParaRPr lang="en-US">
              <a:ea typeface="ＭＳ Ｐゴシック" pitchFamily="43" charset="-128"/>
              <a:cs typeface="ＭＳ Ｐゴシック" pitchFamily="43" charset="-128"/>
            </a:endParaRPr>
          </a:p>
          <a:p>
            <a:endParaRPr lang="en-US">
              <a:ea typeface="ＭＳ Ｐゴシック" pitchFamily="43" charset="-128"/>
              <a:cs typeface="ＭＳ Ｐゴシック" pitchFamily="43" charset="-128"/>
            </a:endParaRPr>
          </a:p>
          <a:p>
            <a:endParaRPr lang="en-US">
              <a:ea typeface="ＭＳ Ｐゴシック" pitchFamily="43" charset="-128"/>
              <a:cs typeface="ＭＳ Ｐゴシック" pitchFamily="43" charset="-128"/>
            </a:endParaRPr>
          </a:p>
        </p:txBody>
      </p:sp>
      <p:pic>
        <p:nvPicPr>
          <p:cNvPr id="1026" name="Picture 2" descr="C:\Documents and Settings\war001531\Local Settings\Temporary Internet Files\Content.IE5\16YR2IQW\MC910215944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3429000"/>
            <a:ext cx="3611571" cy="31621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ea typeface="ＭＳ Ｐゴシック" pitchFamily="43" charset="-128"/>
                <a:cs typeface="ＭＳ Ｐゴシック" pitchFamily="43" charset="-128"/>
              </a:rPr>
              <a:t>Self-Advocacy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447800"/>
            <a:ext cx="7620000" cy="46783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>
                <a:ea typeface="ＭＳ Ｐゴシック" pitchFamily="43" charset="-128"/>
                <a:cs typeface="ＭＳ Ｐゴシック" pitchFamily="43" charset="-128"/>
              </a:rPr>
              <a:t>To take responsibility for choices</a:t>
            </a:r>
          </a:p>
          <a:p>
            <a:pPr eaLnBrk="1" hangingPunct="1">
              <a:lnSpc>
                <a:spcPct val="90000"/>
              </a:lnSpc>
            </a:pPr>
            <a:endParaRPr lang="en-US">
              <a:ea typeface="ＭＳ Ｐゴシック" pitchFamily="43" charset="-128"/>
              <a:cs typeface="ＭＳ Ｐゴシック" pitchFamily="43" charset="-128"/>
            </a:endParaRPr>
          </a:p>
          <a:p>
            <a:pPr eaLnBrk="1" hangingPunct="1">
              <a:lnSpc>
                <a:spcPct val="90000"/>
              </a:lnSpc>
            </a:pPr>
            <a:r>
              <a:rPr lang="en-US">
                <a:ea typeface="ＭＳ Ｐゴシック" pitchFamily="43" charset="-128"/>
                <a:cs typeface="ＭＳ Ｐゴシック" pitchFamily="43" charset="-128"/>
              </a:rPr>
              <a:t>To practice time management</a:t>
            </a:r>
          </a:p>
          <a:p>
            <a:pPr eaLnBrk="1" hangingPunct="1">
              <a:lnSpc>
                <a:spcPct val="90000"/>
              </a:lnSpc>
            </a:pPr>
            <a:endParaRPr lang="en-US">
              <a:ea typeface="ＭＳ Ｐゴシック" pitchFamily="43" charset="-128"/>
              <a:cs typeface="ＭＳ Ｐゴシック" pitchFamily="43" charset="-128"/>
            </a:endParaRPr>
          </a:p>
          <a:p>
            <a:pPr eaLnBrk="1" hangingPunct="1">
              <a:lnSpc>
                <a:spcPct val="90000"/>
              </a:lnSpc>
            </a:pPr>
            <a:r>
              <a:rPr lang="en-US">
                <a:ea typeface="ＭＳ Ｐゴシック" pitchFamily="43" charset="-128"/>
                <a:cs typeface="ＭＳ Ｐゴシック" pitchFamily="43" charset="-128"/>
              </a:rPr>
              <a:t>To experience challenges</a:t>
            </a:r>
          </a:p>
          <a:p>
            <a:pPr eaLnBrk="1" hangingPunct="1">
              <a:lnSpc>
                <a:spcPct val="90000"/>
              </a:lnSpc>
            </a:pPr>
            <a:endParaRPr lang="en-US">
              <a:ea typeface="ＭＳ Ｐゴシック" pitchFamily="43" charset="-128"/>
              <a:cs typeface="ＭＳ Ｐゴシック" pitchFamily="43" charset="-128"/>
            </a:endParaRPr>
          </a:p>
          <a:p>
            <a:pPr eaLnBrk="1" hangingPunct="1">
              <a:lnSpc>
                <a:spcPct val="90000"/>
              </a:lnSpc>
            </a:pPr>
            <a:r>
              <a:rPr lang="en-US">
                <a:ea typeface="ＭＳ Ｐゴシック" pitchFamily="43" charset="-128"/>
                <a:cs typeface="ＭＳ Ｐゴシック" pitchFamily="43" charset="-128"/>
              </a:rPr>
              <a:t>To speak for themselves</a:t>
            </a:r>
          </a:p>
        </p:txBody>
      </p:sp>
      <p:pic>
        <p:nvPicPr>
          <p:cNvPr id="2050" name="Picture 2" descr="C:\Documents and Settings\war001531\Local Settings\Temporary Internet Files\Content.IE5\TYV2YHH1\MC91021719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3273879"/>
            <a:ext cx="2831592" cy="33372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dirty="0" smtClean="0"/>
              <a:t>Transition Items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ea typeface="ＭＳ Ｐゴシック" pitchFamily="43" charset="-128"/>
                <a:cs typeface="ＭＳ Ｐゴシック" pitchFamily="43" charset="-128"/>
              </a:rPr>
              <a:t>How You Can Keep Up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>
                <a:ea typeface="ＭＳ Ｐゴシック" pitchFamily="43" charset="-128"/>
                <a:cs typeface="ＭＳ Ｐゴシック" pitchFamily="43" charset="-128"/>
              </a:rPr>
              <a:t>Access Infinite Campus  </a:t>
            </a:r>
          </a:p>
          <a:p>
            <a:pPr lvl="1" eaLnBrk="1" hangingPunct="1"/>
            <a:r>
              <a:rPr lang="en-US" b="1" dirty="0"/>
              <a:t>Grades</a:t>
            </a:r>
          </a:p>
          <a:p>
            <a:pPr lvl="1" eaLnBrk="1" hangingPunct="1"/>
            <a:r>
              <a:rPr lang="en-US" b="1" dirty="0"/>
              <a:t>Messages</a:t>
            </a:r>
          </a:p>
          <a:p>
            <a:pPr eaLnBrk="1" hangingPunct="1"/>
            <a:endParaRPr lang="en-US" dirty="0">
              <a:ea typeface="ＭＳ Ｐゴシック" pitchFamily="43" charset="-128"/>
              <a:cs typeface="ＭＳ Ｐゴシック" pitchFamily="43" charset="-128"/>
            </a:endParaRPr>
          </a:p>
          <a:p>
            <a:pPr eaLnBrk="1" hangingPunct="1"/>
            <a:r>
              <a:rPr lang="en-US" dirty="0" smtClean="0">
                <a:ea typeface="ＭＳ Ｐゴシック" pitchFamily="43" charset="-128"/>
                <a:cs typeface="ＭＳ Ｐゴシック" pitchFamily="43" charset="-128"/>
              </a:rPr>
              <a:t>Class dependent – </a:t>
            </a:r>
            <a:r>
              <a:rPr lang="en-US" b="1" dirty="0">
                <a:ea typeface="ＭＳ Ｐゴシック" pitchFamily="43" charset="-128"/>
                <a:cs typeface="ＭＳ Ｐゴシック" pitchFamily="43" charset="-128"/>
              </a:rPr>
              <a:t>Course Schedule</a:t>
            </a:r>
          </a:p>
          <a:p>
            <a:pPr eaLnBrk="1" hangingPunct="1"/>
            <a:endParaRPr lang="en-US" dirty="0">
              <a:ea typeface="ＭＳ Ｐゴシック" pitchFamily="43" charset="-128"/>
              <a:cs typeface="ＭＳ Ｐゴシック" pitchFamily="43" charset="-128"/>
            </a:endParaRPr>
          </a:p>
          <a:p>
            <a:pPr eaLnBrk="1" hangingPunct="1"/>
            <a:r>
              <a:rPr lang="en-US" dirty="0">
                <a:ea typeface="ＭＳ Ｐゴシック" pitchFamily="43" charset="-128"/>
                <a:cs typeface="ＭＳ Ｐゴシック" pitchFamily="43" charset="-128"/>
              </a:rPr>
              <a:t>Ask your student</a:t>
            </a:r>
          </a:p>
          <a:p>
            <a:pPr eaLnBrk="1" hangingPunct="1"/>
            <a:endParaRPr lang="en-US" dirty="0">
              <a:ea typeface="ＭＳ Ｐゴシック" pitchFamily="43" charset="-128"/>
              <a:cs typeface="ＭＳ Ｐゴシック" pitchFamily="43" charset="-128"/>
            </a:endParaRPr>
          </a:p>
          <a:p>
            <a:pPr eaLnBrk="1" hangingPunct="1"/>
            <a:endParaRPr lang="en-US" sz="2400" dirty="0">
              <a:ea typeface="ＭＳ Ｐゴシック" pitchFamily="43" charset="-128"/>
              <a:cs typeface="ＭＳ Ｐゴシック" pitchFamily="43" charset="-128"/>
            </a:endParaRPr>
          </a:p>
          <a:p>
            <a:pPr eaLnBrk="1" hangingPunct="1"/>
            <a:endParaRPr lang="en-US" sz="2400" dirty="0">
              <a:ea typeface="ＭＳ Ｐゴシック" pitchFamily="43" charset="-128"/>
              <a:cs typeface="ＭＳ Ｐゴシック" pitchFamily="43" charset="-128"/>
            </a:endParaRPr>
          </a:p>
        </p:txBody>
      </p:sp>
      <p:pic>
        <p:nvPicPr>
          <p:cNvPr id="4" name="Picture 3" descr="ic_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81600" y="1219200"/>
            <a:ext cx="2683774" cy="1066800"/>
          </a:xfrm>
          <a:prstGeom prst="rect">
            <a:avLst/>
          </a:prstGeom>
        </p:spPr>
      </p:pic>
      <p:pic>
        <p:nvPicPr>
          <p:cNvPr id="5" name="Picture 4" descr="wikispaces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733800" y="4191000"/>
            <a:ext cx="3546054" cy="1962150"/>
          </a:xfrm>
          <a:prstGeom prst="rect">
            <a:avLst/>
          </a:prstGeom>
        </p:spPr>
      </p:pic>
      <p:pic>
        <p:nvPicPr>
          <p:cNvPr id="6" name="Picture 5" descr="wordpress pic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638800" y="2743200"/>
            <a:ext cx="3040380" cy="2171700"/>
          </a:xfrm>
          <a:prstGeom prst="rect">
            <a:avLst/>
          </a:prstGeom>
        </p:spPr>
      </p:pic>
      <p:pic>
        <p:nvPicPr>
          <p:cNvPr id="7" name="Picture 6" descr="Legacy home page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5782818"/>
            <a:ext cx="6324600" cy="1075182"/>
          </a:xfrm>
          <a:prstGeom prst="rect">
            <a:avLst/>
          </a:prstGeom>
        </p:spPr>
      </p:pic>
    </p:spTree>
  </p:cSld>
  <p:clrMapOvr>
    <a:masterClrMapping/>
  </p:clrMapOvr>
  <p:transition spd="med">
    <p:checker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icture 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76600" y="228600"/>
            <a:ext cx="4741863" cy="6454775"/>
          </a:xfrm>
          <a:prstGeom prst="rect">
            <a:avLst/>
          </a:prstGeom>
          <a:ln>
            <a:solidFill>
              <a:schemeClr val="accent4"/>
            </a:solidFill>
          </a:ln>
        </p:spPr>
      </p:pic>
      <p:sp>
        <p:nvSpPr>
          <p:cNvPr id="33795" name="TextBox 4"/>
          <p:cNvSpPr txBox="1">
            <a:spLocks noChangeArrowheads="1"/>
          </p:cNvSpPr>
          <p:nvPr/>
        </p:nvSpPr>
        <p:spPr bwMode="auto">
          <a:xfrm>
            <a:off x="990600" y="609600"/>
            <a:ext cx="1981200" cy="369888"/>
          </a:xfrm>
          <a:prstGeom prst="rect">
            <a:avLst/>
          </a:prstGeom>
          <a:noFill/>
          <a:ln w="9525">
            <a:solidFill>
              <a:srgbClr val="00009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/>
              <a:t>Date of Class</a:t>
            </a:r>
          </a:p>
        </p:txBody>
      </p:sp>
      <p:sp>
        <p:nvSpPr>
          <p:cNvPr id="33796" name="TextBox 5"/>
          <p:cNvSpPr txBox="1">
            <a:spLocks noChangeArrowheads="1"/>
          </p:cNvSpPr>
          <p:nvPr/>
        </p:nvSpPr>
        <p:spPr bwMode="auto">
          <a:xfrm>
            <a:off x="990600" y="1371600"/>
            <a:ext cx="1981200" cy="369888"/>
          </a:xfrm>
          <a:prstGeom prst="rect">
            <a:avLst/>
          </a:prstGeom>
          <a:noFill/>
          <a:ln w="9525">
            <a:solidFill>
              <a:srgbClr val="00009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/>
              <a:t>Reminders</a:t>
            </a:r>
          </a:p>
        </p:txBody>
      </p:sp>
      <p:sp>
        <p:nvSpPr>
          <p:cNvPr id="33797" name="TextBox 6"/>
          <p:cNvSpPr txBox="1">
            <a:spLocks noChangeArrowheads="1"/>
          </p:cNvSpPr>
          <p:nvPr/>
        </p:nvSpPr>
        <p:spPr bwMode="auto">
          <a:xfrm>
            <a:off x="990600" y="2438400"/>
            <a:ext cx="1981200" cy="646113"/>
          </a:xfrm>
          <a:prstGeom prst="rect">
            <a:avLst/>
          </a:prstGeom>
          <a:noFill/>
          <a:ln w="9525">
            <a:solidFill>
              <a:srgbClr val="00009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/>
              <a:t>Handouts from Day</a:t>
            </a:r>
          </a:p>
        </p:txBody>
      </p:sp>
      <p:sp>
        <p:nvSpPr>
          <p:cNvPr id="33798" name="TextBox 7"/>
          <p:cNvSpPr txBox="1">
            <a:spLocks noChangeArrowheads="1"/>
          </p:cNvSpPr>
          <p:nvPr/>
        </p:nvSpPr>
        <p:spPr bwMode="auto">
          <a:xfrm>
            <a:off x="990600" y="4114800"/>
            <a:ext cx="1981200" cy="369888"/>
          </a:xfrm>
          <a:prstGeom prst="rect">
            <a:avLst/>
          </a:prstGeom>
          <a:noFill/>
          <a:ln w="9525">
            <a:solidFill>
              <a:srgbClr val="00009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/>
              <a:t>Assigned Work</a:t>
            </a:r>
          </a:p>
        </p:txBody>
      </p:sp>
      <p:sp>
        <p:nvSpPr>
          <p:cNvPr id="33799" name="TextBox 8"/>
          <p:cNvSpPr txBox="1">
            <a:spLocks noChangeArrowheads="1"/>
          </p:cNvSpPr>
          <p:nvPr/>
        </p:nvSpPr>
        <p:spPr bwMode="auto">
          <a:xfrm>
            <a:off x="990600" y="5410200"/>
            <a:ext cx="1981200" cy="369888"/>
          </a:xfrm>
          <a:prstGeom prst="rect">
            <a:avLst/>
          </a:prstGeom>
          <a:noFill/>
          <a:ln w="9525">
            <a:solidFill>
              <a:srgbClr val="00009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/>
              <a:t>Lecture Material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2667000" y="381000"/>
            <a:ext cx="685800" cy="457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2743200" y="914400"/>
            <a:ext cx="990600" cy="685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2743200" y="1600200"/>
            <a:ext cx="990600" cy="457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2743200" y="2819400"/>
            <a:ext cx="12192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rot="16200000" flipH="1">
            <a:off x="2628900" y="2933700"/>
            <a:ext cx="1371600" cy="1143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2819400" y="4343400"/>
            <a:ext cx="990600" cy="914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2819400" y="5562600"/>
            <a:ext cx="990600" cy="685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 t="26042" r="6250" b="7292"/>
          <a:stretch>
            <a:fillRect/>
          </a:stretch>
        </p:blipFill>
        <p:spPr bwMode="auto">
          <a:xfrm>
            <a:off x="0" y="914400"/>
            <a:ext cx="91440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a typeface="ＭＳ Ｐゴシック" pitchFamily="43" charset="-128"/>
                <a:cs typeface="ＭＳ Ｐゴシック" pitchFamily="43" charset="-128"/>
              </a:rPr>
              <a:t>Observations Over 15 Years</a:t>
            </a: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>
                <a:ea typeface="ＭＳ Ｐゴシック" pitchFamily="43" charset="-128"/>
                <a:cs typeface="ＭＳ Ｐゴシック" pitchFamily="43" charset="-128"/>
              </a:rPr>
              <a:t>Students struggle with work load and expectations at first.</a:t>
            </a:r>
          </a:p>
          <a:p>
            <a:endParaRPr lang="en-US" smtClean="0">
              <a:ea typeface="ＭＳ Ｐゴシック" pitchFamily="43" charset="-128"/>
              <a:cs typeface="ＭＳ Ｐゴシック" pitchFamily="43" charset="-128"/>
            </a:endParaRPr>
          </a:p>
          <a:p>
            <a:r>
              <a:rPr lang="en-US" smtClean="0">
                <a:ea typeface="ＭＳ Ｐゴシック" pitchFamily="43" charset="-128"/>
                <a:cs typeface="ＭＳ Ｐゴシック" pitchFamily="43" charset="-128"/>
              </a:rPr>
              <a:t>Students DO figure it out. Give them time.</a:t>
            </a:r>
          </a:p>
          <a:p>
            <a:endParaRPr lang="en-US" smtClean="0">
              <a:ea typeface="ＭＳ Ｐゴシック" pitchFamily="43" charset="-128"/>
              <a:cs typeface="ＭＳ Ｐゴシック" pitchFamily="43" charset="-128"/>
            </a:endParaRPr>
          </a:p>
          <a:p>
            <a:r>
              <a:rPr lang="en-US" smtClean="0">
                <a:ea typeface="ＭＳ Ｐゴシック" pitchFamily="43" charset="-128"/>
                <a:cs typeface="ＭＳ Ｐゴシック" pitchFamily="43" charset="-128"/>
              </a:rPr>
              <a:t> Find their currency (video games, sports, phones)</a:t>
            </a:r>
          </a:p>
        </p:txBody>
      </p:sp>
      <p:pic>
        <p:nvPicPr>
          <p:cNvPr id="3074" name="Picture 2" descr="C:\Documents and Settings\war001531\Local Settings\Temporary Internet Files\Content.IE5\4S3RCBJG\MP900422522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7000" y="4419600"/>
            <a:ext cx="2263378" cy="22285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>
              <a:ea typeface="ＭＳ Ｐゴシック" pitchFamily="43" charset="-128"/>
              <a:cs typeface="ＭＳ Ｐゴシック" pitchFamily="43" charset="-128"/>
            </a:endParaRPr>
          </a:p>
        </p:txBody>
      </p:sp>
      <p:sp>
        <p:nvSpPr>
          <p:cNvPr id="358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>
                <a:ea typeface="ＭＳ Ｐゴシック" pitchFamily="43" charset="-128"/>
                <a:cs typeface="ＭＳ Ｐゴシック" pitchFamily="43" charset="-128"/>
              </a:rPr>
              <a:t>Many students can be believed.  Some cannot. We are competent individuals.</a:t>
            </a:r>
          </a:p>
          <a:p>
            <a:pPr>
              <a:buFont typeface="Wingdings" pitchFamily="43" charset="2"/>
              <a:buNone/>
            </a:pPr>
            <a:endParaRPr lang="en-US" smtClean="0">
              <a:ea typeface="ＭＳ Ｐゴシック" pitchFamily="43" charset="-128"/>
              <a:cs typeface="ＭＳ Ｐゴシック" pitchFamily="43" charset="-128"/>
            </a:endParaRPr>
          </a:p>
          <a:p>
            <a:r>
              <a:rPr lang="en-US" smtClean="0">
                <a:ea typeface="ＭＳ Ｐゴシック" pitchFamily="43" charset="-128"/>
                <a:cs typeface="ＭＳ Ｐゴシック" pitchFamily="43" charset="-128"/>
              </a:rPr>
              <a:t>Grading papers takes time….</a:t>
            </a:r>
          </a:p>
          <a:p>
            <a:pPr lvl="1"/>
            <a:r>
              <a:rPr lang="en-US" sz="2400" smtClean="0"/>
              <a:t>100 students at 15 minutes each = 25 hours</a:t>
            </a:r>
          </a:p>
          <a:p>
            <a:pPr lvl="1"/>
            <a:endParaRPr lang="en-US" sz="2400" smtClean="0"/>
          </a:p>
          <a:p>
            <a:pPr lvl="1"/>
            <a:r>
              <a:rPr lang="en-US" sz="2400" smtClean="0"/>
              <a:t>Planning time we receive each week = 6 hours</a:t>
            </a:r>
          </a:p>
          <a:p>
            <a:pPr lvl="2"/>
            <a:r>
              <a:rPr lang="en-US" sz="2000" smtClean="0">
                <a:ea typeface="ＭＳ Ｐゴシック" pitchFamily="43" charset="-128"/>
              </a:rPr>
              <a:t>Includes planning, prep, hall duty!</a:t>
            </a:r>
          </a:p>
          <a:p>
            <a:pPr lvl="1"/>
            <a:endParaRPr lang="en-US" smtClean="0"/>
          </a:p>
          <a:p>
            <a:endParaRPr lang="en-US" smtClean="0">
              <a:ea typeface="ＭＳ Ｐゴシック" pitchFamily="43" charset="-128"/>
              <a:cs typeface="ＭＳ Ｐゴシック" pitchFamily="43" charset="-128"/>
            </a:endParaRPr>
          </a:p>
          <a:p>
            <a:endParaRPr lang="en-US" smtClean="0">
              <a:ea typeface="ＭＳ Ｐゴシック" pitchFamily="43" charset="-128"/>
              <a:cs typeface="ＭＳ Ｐゴシック" pitchFamily="43" charset="-128"/>
            </a:endParaRPr>
          </a:p>
        </p:txBody>
      </p:sp>
      <p:pic>
        <p:nvPicPr>
          <p:cNvPr id="4098" name="Picture 2" descr="C:\Documents and Settings\war001531\Local Settings\Temporary Internet Files\Content.IE5\16YR2IQW\MP900400671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43800" y="1"/>
            <a:ext cx="1600199" cy="16001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a typeface="ＭＳ Ｐゴシック" pitchFamily="43" charset="-128"/>
                <a:cs typeface="ＭＳ Ｐゴシック" pitchFamily="43" charset="-128"/>
              </a:rPr>
              <a:t>Communication</a:t>
            </a:r>
          </a:p>
        </p:txBody>
      </p:sp>
      <p:sp>
        <p:nvSpPr>
          <p:cNvPr id="36867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>
                <a:ea typeface="ＭＳ Ｐゴシック" pitchFamily="43" charset="-128"/>
                <a:cs typeface="ＭＳ Ｐゴシック" pitchFamily="43" charset="-128"/>
              </a:rPr>
              <a:t>Email is best</a:t>
            </a:r>
          </a:p>
          <a:p>
            <a:endParaRPr lang="en-US">
              <a:ea typeface="ＭＳ Ｐゴシック" pitchFamily="43" charset="-128"/>
              <a:cs typeface="ＭＳ Ｐゴシック" pitchFamily="43" charset="-128"/>
            </a:endParaRPr>
          </a:p>
          <a:p>
            <a:r>
              <a:rPr lang="en-US">
                <a:ea typeface="ＭＳ Ｐゴシック" pitchFamily="43" charset="-128"/>
                <a:cs typeface="ＭＳ Ｐゴシック" pitchFamily="43" charset="-128"/>
              </a:rPr>
              <a:t>Phone is less good (never at desks)</a:t>
            </a:r>
          </a:p>
          <a:p>
            <a:endParaRPr lang="en-US">
              <a:ea typeface="ＭＳ Ｐゴシック" pitchFamily="43" charset="-128"/>
              <a:cs typeface="ＭＳ Ｐゴシック" pitchFamily="43" charset="-128"/>
            </a:endParaRPr>
          </a:p>
          <a:p>
            <a:r>
              <a:rPr lang="en-US">
                <a:ea typeface="ＭＳ Ｐゴシック" pitchFamily="43" charset="-128"/>
                <a:cs typeface="ＭＳ Ｐゴシック" pitchFamily="43" charset="-128"/>
              </a:rPr>
              <a:t>Contact anytime</a:t>
            </a:r>
          </a:p>
          <a:p>
            <a:endParaRPr lang="en-US">
              <a:ea typeface="ＭＳ Ｐゴシック" pitchFamily="43" charset="-128"/>
              <a:cs typeface="ＭＳ Ｐゴシック" pitchFamily="43" charset="-128"/>
            </a:endParaRPr>
          </a:p>
          <a:p>
            <a:r>
              <a:rPr lang="en-US">
                <a:ea typeface="ＭＳ Ｐゴシック" pitchFamily="43" charset="-128"/>
                <a:cs typeface="ＭＳ Ｐゴシック" pitchFamily="43" charset="-128"/>
              </a:rPr>
              <a:t>Will push for student involvement in process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Academic Writing</a:t>
            </a:r>
            <a:endParaRPr 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u="sng" dirty="0" smtClean="0"/>
              <a:t>Art of Writing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/>
              <a:t>Some items are up for interpretation (Art)</a:t>
            </a:r>
          </a:p>
          <a:p>
            <a:pPr lvl="1" eaLnBrk="1" hangingPunct="1"/>
            <a:r>
              <a:rPr lang="en-US"/>
              <a:t>Word choice</a:t>
            </a:r>
          </a:p>
          <a:p>
            <a:pPr lvl="1" eaLnBrk="1" hangingPunct="1"/>
            <a:r>
              <a:rPr lang="en-US"/>
              <a:t>Sentence variety</a:t>
            </a:r>
          </a:p>
          <a:p>
            <a:pPr lvl="1" eaLnBrk="1" hangingPunct="1"/>
            <a:r>
              <a:rPr lang="en-US"/>
              <a:t>“Voice”</a:t>
            </a:r>
          </a:p>
          <a:p>
            <a:pPr eaLnBrk="1" hangingPunct="1"/>
            <a:endParaRPr lang="en-US"/>
          </a:p>
        </p:txBody>
      </p:sp>
      <p:pic>
        <p:nvPicPr>
          <p:cNvPr id="4" name="Picture 3" descr="pm-42866-larg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19600" y="2328862"/>
            <a:ext cx="3276600" cy="43005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u="sng" dirty="0" smtClean="0"/>
              <a:t>Science of Writing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Some </a:t>
            </a:r>
            <a:r>
              <a:rPr lang="en-US" dirty="0"/>
              <a:t>items are non-negotiable (Science)</a:t>
            </a:r>
          </a:p>
          <a:p>
            <a:pPr lvl="1" eaLnBrk="1" hangingPunct="1"/>
            <a:r>
              <a:rPr lang="en-US" dirty="0"/>
              <a:t>Punctuation</a:t>
            </a:r>
          </a:p>
          <a:p>
            <a:pPr lvl="1" eaLnBrk="1" hangingPunct="1"/>
            <a:r>
              <a:rPr lang="en-US" dirty="0"/>
              <a:t>Spelling</a:t>
            </a:r>
          </a:p>
          <a:p>
            <a:pPr lvl="1" eaLnBrk="1" hangingPunct="1"/>
            <a:r>
              <a:rPr lang="en-US" dirty="0"/>
              <a:t>Organization (somewhat)</a:t>
            </a:r>
          </a:p>
          <a:p>
            <a:pPr lvl="1" eaLnBrk="1" hangingPunct="1"/>
            <a:r>
              <a:rPr lang="en-US" dirty="0"/>
              <a:t>That examples are needed!</a:t>
            </a:r>
          </a:p>
          <a:p>
            <a:pPr lvl="2" eaLnBrk="1" hangingPunct="1"/>
            <a:r>
              <a:rPr lang="en-US" dirty="0"/>
              <a:t>Sets of three!</a:t>
            </a:r>
          </a:p>
          <a:p>
            <a:pPr lvl="1" eaLnBrk="1" hangingPunct="1"/>
            <a:endParaRPr lang="en-US" dirty="0"/>
          </a:p>
        </p:txBody>
      </p:sp>
      <p:pic>
        <p:nvPicPr>
          <p:cNvPr id="4" name="Picture 3" descr="Atom_Model_svg__med_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19600" y="3367024"/>
            <a:ext cx="3108774" cy="30673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u="sng" dirty="0" smtClean="0"/>
              <a:t>They say….I say Structure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3000"/>
              <a:t>Overall structure of academic writing.</a:t>
            </a:r>
          </a:p>
          <a:p>
            <a:pPr eaLnBrk="1" hangingPunct="1">
              <a:lnSpc>
                <a:spcPct val="90000"/>
              </a:lnSpc>
            </a:pPr>
            <a:r>
              <a:rPr lang="en-US" sz="3000"/>
              <a:t>Idea that much discussion already exists about any assigned academic topic.</a:t>
            </a:r>
          </a:p>
          <a:p>
            <a:pPr eaLnBrk="1" hangingPunct="1">
              <a:lnSpc>
                <a:spcPct val="90000"/>
              </a:lnSpc>
            </a:pPr>
            <a:endParaRPr lang="en-US" sz="3000"/>
          </a:p>
          <a:p>
            <a:pPr eaLnBrk="1" hangingPunct="1">
              <a:lnSpc>
                <a:spcPct val="90000"/>
              </a:lnSpc>
            </a:pPr>
            <a:r>
              <a:rPr lang="en-US" sz="3000"/>
              <a:t>Students are entering into that conversation through their writing.</a:t>
            </a:r>
          </a:p>
          <a:p>
            <a:pPr eaLnBrk="1" hangingPunct="1">
              <a:lnSpc>
                <a:spcPct val="90000"/>
              </a:lnSpc>
            </a:pPr>
            <a:r>
              <a:rPr lang="en-US" sz="3000"/>
              <a:t>Not seeking to write the “Right” response / paper.</a:t>
            </a:r>
          </a:p>
          <a:p>
            <a:pPr eaLnBrk="1" hangingPunct="1">
              <a:lnSpc>
                <a:spcPct val="90000"/>
              </a:lnSpc>
            </a:pPr>
            <a:r>
              <a:rPr lang="en-US" sz="3000"/>
              <a:t>Seeking to write a “</a:t>
            </a:r>
            <a:r>
              <a:rPr lang="en-US" sz="3000" b="1"/>
              <a:t>valid</a:t>
            </a:r>
            <a:r>
              <a:rPr lang="en-US" sz="3000"/>
              <a:t>” response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a typeface="ＭＳ Ｐゴシック" pitchFamily="43" charset="-128"/>
                <a:cs typeface="ＭＳ Ｐゴシック" pitchFamily="43" charset="-128"/>
              </a:rPr>
              <a:t>Supplies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-111" charset="2"/>
              <a:buChar char="§"/>
              <a:defRPr/>
            </a:pPr>
            <a:r>
              <a:rPr lang="en-US" dirty="0" smtClean="0"/>
              <a:t>Paper</a:t>
            </a:r>
          </a:p>
          <a:p>
            <a:pPr>
              <a:buFont typeface="Wingdings" pitchFamily="-111" charset="2"/>
              <a:buChar char="§"/>
              <a:defRPr/>
            </a:pPr>
            <a:r>
              <a:rPr lang="en-US" dirty="0" smtClean="0"/>
              <a:t>Pencils / pens</a:t>
            </a:r>
          </a:p>
          <a:p>
            <a:pPr>
              <a:buFont typeface="Wingdings" pitchFamily="-111" charset="2"/>
              <a:buChar char="§"/>
              <a:defRPr/>
            </a:pPr>
            <a:r>
              <a:rPr lang="en-US" dirty="0" smtClean="0"/>
              <a:t>Composition notebook</a:t>
            </a:r>
          </a:p>
          <a:p>
            <a:pPr>
              <a:buFont typeface="Wingdings" pitchFamily="-111" charset="2"/>
              <a:buChar char="§"/>
              <a:defRPr/>
            </a:pPr>
            <a:endParaRPr lang="en-US" dirty="0" smtClean="0"/>
          </a:p>
          <a:p>
            <a:pPr>
              <a:buFont typeface="Wingdings" pitchFamily="-111" charset="2"/>
              <a:buChar char="§"/>
              <a:defRPr/>
            </a:pPr>
            <a:r>
              <a:rPr lang="en-US" dirty="0" smtClean="0"/>
              <a:t>Organizational system</a:t>
            </a:r>
          </a:p>
          <a:p>
            <a:pPr>
              <a:buFont typeface="Wingdings" pitchFamily="-111" charset="2"/>
              <a:buChar char="§"/>
              <a:defRPr/>
            </a:pPr>
            <a:endParaRPr lang="en-US" dirty="0" smtClean="0"/>
          </a:p>
          <a:p>
            <a:pPr>
              <a:buFont typeface="Wingdings" pitchFamily="-111" charset="2"/>
              <a:buChar char="§"/>
              <a:defRPr/>
            </a:pPr>
            <a:r>
              <a:rPr lang="en-US" dirty="0" smtClean="0"/>
              <a:t>Flash drive!</a:t>
            </a:r>
          </a:p>
          <a:p>
            <a:pPr lvl="1">
              <a:defRPr/>
            </a:pPr>
            <a:r>
              <a:rPr lang="en-US" dirty="0" smtClean="0"/>
              <a:t>1 GB or bigger</a:t>
            </a:r>
          </a:p>
          <a:p>
            <a:pPr>
              <a:buFont typeface="Wingdings" pitchFamily="-111" charset="2"/>
              <a:buChar char="§"/>
              <a:defRPr/>
            </a:pPr>
            <a:r>
              <a:rPr lang="en-US" dirty="0" smtClean="0"/>
              <a:t>Computer / internet access</a:t>
            </a:r>
            <a:endParaRPr lang="en-US" dirty="0"/>
          </a:p>
        </p:txBody>
      </p:sp>
      <p:pic>
        <p:nvPicPr>
          <p:cNvPr id="18436" name="Picture 5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62600" y="4114800"/>
            <a:ext cx="2176463" cy="2176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comp-n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38800" y="685800"/>
            <a:ext cx="2084832" cy="2688794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 flipV="1">
            <a:off x="4114800" y="2133600"/>
            <a:ext cx="1295400" cy="533400"/>
          </a:xfrm>
          <a:prstGeom prst="straightConnector1">
            <a:avLst/>
          </a:prstGeom>
          <a:ln w="444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3048000" y="4495800"/>
            <a:ext cx="2971800" cy="228600"/>
          </a:xfrm>
          <a:prstGeom prst="straightConnector1">
            <a:avLst/>
          </a:prstGeom>
          <a:ln w="444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Think of it as….</a:t>
            </a:r>
            <a:endParaRPr lang="en-US"/>
          </a:p>
        </p:txBody>
      </p:sp>
      <p:pic>
        <p:nvPicPr>
          <p:cNvPr id="16387" name="Content Placeholder 3" descr="highway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749193" y="1600200"/>
            <a:ext cx="3073613" cy="4572000"/>
          </a:xfrm>
        </p:spPr>
      </p:pic>
      <p:sp>
        <p:nvSpPr>
          <p:cNvPr id="16388" name="Content Placeholder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eaLnBrk="1" hangingPunct="1"/>
            <a:r>
              <a:rPr lang="en-US"/>
              <a:t>Superhighway of Ideas</a:t>
            </a:r>
          </a:p>
          <a:p>
            <a:pPr eaLnBrk="1" hangingPunct="1"/>
            <a:endParaRPr lang="en-US"/>
          </a:p>
          <a:p>
            <a:pPr eaLnBrk="1" hangingPunct="1"/>
            <a:endParaRPr lang="en-US"/>
          </a:p>
          <a:p>
            <a:pPr eaLnBrk="1" hangingPunct="1"/>
            <a:r>
              <a:rPr lang="en-US"/>
              <a:t>People long before and long after the students’ assignment WILL be debating the same questions we ask!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Their paper serves as….</a:t>
            </a:r>
            <a:endParaRPr lang="en-US"/>
          </a:p>
        </p:txBody>
      </p:sp>
      <p:pic>
        <p:nvPicPr>
          <p:cNvPr id="17411" name="Content Placeholder 4" descr="on rmap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533400" y="1600200"/>
            <a:ext cx="3505200" cy="4572000"/>
          </a:xfrm>
        </p:spPr>
      </p:pic>
      <p:sp>
        <p:nvSpPr>
          <p:cNvPr id="17412" name="Content Placeholder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eaLnBrk="1" hangingPunct="1"/>
            <a:r>
              <a:rPr lang="en-US"/>
              <a:t>The on-ramp to that highway.</a:t>
            </a:r>
          </a:p>
          <a:p>
            <a:pPr eaLnBrk="1" hangingPunct="1"/>
            <a:endParaRPr lang="en-US"/>
          </a:p>
          <a:p>
            <a:pPr eaLnBrk="1" hangingPunct="1"/>
            <a:endParaRPr lang="en-US"/>
          </a:p>
          <a:p>
            <a:pPr eaLnBrk="1" hangingPunct="1"/>
            <a:r>
              <a:rPr lang="en-US"/>
              <a:t>They are taking what they have learned, forming their opinions, and writing their thoughts for all to see.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/>
              <a:t>“Valid”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3000" dirty="0"/>
              <a:t>Freaks kids out</a:t>
            </a:r>
          </a:p>
          <a:p>
            <a:pPr eaLnBrk="1" hangingPunct="1">
              <a:lnSpc>
                <a:spcPct val="90000"/>
              </a:lnSpc>
            </a:pPr>
            <a:r>
              <a:rPr lang="en-US" sz="3000" dirty="0"/>
              <a:t>They want to find the ONE right answer</a:t>
            </a:r>
          </a:p>
          <a:p>
            <a:pPr eaLnBrk="1" hangingPunct="1">
              <a:lnSpc>
                <a:spcPct val="90000"/>
              </a:lnSpc>
            </a:pPr>
            <a:r>
              <a:rPr lang="en-US" sz="3000" dirty="0"/>
              <a:t>They want to give the one answer that the teacher has in his or her head</a:t>
            </a:r>
          </a:p>
          <a:p>
            <a:pPr eaLnBrk="1" hangingPunct="1">
              <a:lnSpc>
                <a:spcPct val="90000"/>
              </a:lnSpc>
            </a:pPr>
            <a:endParaRPr lang="en-US" sz="3000" dirty="0"/>
          </a:p>
          <a:p>
            <a:pPr eaLnBrk="1" hangingPunct="1">
              <a:lnSpc>
                <a:spcPct val="90000"/>
              </a:lnSpc>
            </a:pPr>
            <a:r>
              <a:rPr lang="en-US" sz="3000" dirty="0"/>
              <a:t>But…</a:t>
            </a:r>
          </a:p>
          <a:p>
            <a:pPr eaLnBrk="1" hangingPunct="1">
              <a:lnSpc>
                <a:spcPct val="90000"/>
              </a:lnSpc>
            </a:pPr>
            <a:endParaRPr lang="en-US" sz="3000" dirty="0"/>
          </a:p>
          <a:p>
            <a:pPr eaLnBrk="1" hangingPunct="1">
              <a:lnSpc>
                <a:spcPct val="90000"/>
              </a:lnSpc>
            </a:pPr>
            <a:r>
              <a:rPr lang="en-US" sz="3000" dirty="0"/>
              <a:t>There are oftentimes </a:t>
            </a:r>
            <a:r>
              <a:rPr lang="en-US" sz="3000" b="1" dirty="0"/>
              <a:t>many possible interpretations</a:t>
            </a:r>
            <a:r>
              <a:rPr lang="en-US" sz="3000" dirty="0"/>
              <a:t> to any given text.</a:t>
            </a:r>
          </a:p>
        </p:txBody>
      </p:sp>
      <p:pic>
        <p:nvPicPr>
          <p:cNvPr id="5122" name="Picture 2" descr="C:\Documents and Settings\war001531\Local Settings\Temporary Internet Files\Content.IE5\16YR2IQW\MC900440674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1" y="0"/>
            <a:ext cx="2285999" cy="2285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They say…I say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 dirty="0"/>
              <a:t>Arguments are already out there</a:t>
            </a:r>
            <a:r>
              <a:rPr lang="en-US" dirty="0" smtClean="0"/>
              <a:t>.</a:t>
            </a:r>
          </a:p>
          <a:p>
            <a:pPr eaLnBrk="1" hangingPunct="1">
              <a:buNone/>
            </a:pPr>
            <a:endParaRPr lang="en-US" dirty="0"/>
          </a:p>
          <a:p>
            <a:pPr eaLnBrk="1" hangingPunct="1"/>
            <a:r>
              <a:rPr lang="en-US" dirty="0"/>
              <a:t>We want them to do the following:</a:t>
            </a:r>
          </a:p>
          <a:p>
            <a:pPr marL="971550" lvl="1" indent="-514350" eaLnBrk="1" hangingPunct="1">
              <a:buFont typeface="Arial" pitchFamily="42" charset="0"/>
              <a:buAutoNum type="arabicParenR"/>
            </a:pPr>
            <a:r>
              <a:rPr lang="en-US" dirty="0"/>
              <a:t>Gather information</a:t>
            </a:r>
          </a:p>
          <a:p>
            <a:pPr marL="971550" lvl="1" indent="-514350" eaLnBrk="1" hangingPunct="1">
              <a:buFont typeface="Arial" pitchFamily="42" charset="0"/>
              <a:buAutoNum type="arabicParenR"/>
            </a:pPr>
            <a:r>
              <a:rPr lang="en-US" dirty="0"/>
              <a:t>Form an opinion / interpretation</a:t>
            </a:r>
          </a:p>
          <a:p>
            <a:pPr marL="971550" lvl="1" indent="-514350" eaLnBrk="1" hangingPunct="1">
              <a:buFont typeface="Arial" pitchFamily="42" charset="0"/>
              <a:buAutoNum type="arabicParenR"/>
            </a:pPr>
            <a:r>
              <a:rPr lang="en-US" dirty="0"/>
              <a:t>Write and support why their opinion / interpretation is VALID</a:t>
            </a:r>
          </a:p>
        </p:txBody>
      </p:sp>
      <p:pic>
        <p:nvPicPr>
          <p:cNvPr id="4" name="Picture 3" descr="They-Say-I-Say-cover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38800" y="0"/>
            <a:ext cx="3505200" cy="3505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2000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2" dur="2000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7" dur="2000"/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/>
              <a:t>Supporting Their Opinion / Interpretation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 dirty="0"/>
              <a:t>Students often think that </a:t>
            </a:r>
            <a:r>
              <a:rPr lang="en-US" b="1" dirty="0"/>
              <a:t>just because they say it</a:t>
            </a:r>
            <a:r>
              <a:rPr lang="en-US" dirty="0"/>
              <a:t>, that it will be believed…..</a:t>
            </a:r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/>
          </a:p>
          <a:p>
            <a:pPr eaLnBrk="1" hangingPunct="1"/>
            <a:r>
              <a:rPr lang="en-US" b="1" dirty="0"/>
              <a:t>Example</a:t>
            </a:r>
            <a:r>
              <a:rPr lang="en-US" dirty="0"/>
              <a:t>: taking the car out on a Friday night</a:t>
            </a:r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/>
          </a:p>
          <a:p>
            <a:pPr eaLnBrk="1" hangingPunct="1"/>
            <a:r>
              <a:rPr lang="en-US" b="1" dirty="0"/>
              <a:t>Thesis</a:t>
            </a:r>
            <a:r>
              <a:rPr lang="en-US" dirty="0"/>
              <a:t>: they should be able to take the car out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/>
              <a:t>Support?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en-US" sz="2700" b="1" dirty="0" smtClean="0"/>
              <a:t>WHY </a:t>
            </a:r>
            <a:r>
              <a:rPr lang="en-US" sz="2700" dirty="0" smtClean="0"/>
              <a:t>should </a:t>
            </a:r>
            <a:r>
              <a:rPr lang="en-US" sz="2700" dirty="0"/>
              <a:t>they be able to take the car out?</a:t>
            </a:r>
          </a:p>
          <a:p>
            <a:pPr eaLnBrk="1" hangingPunct="1">
              <a:lnSpc>
                <a:spcPct val="80000"/>
              </a:lnSpc>
            </a:pPr>
            <a:endParaRPr lang="en-US" sz="2700" dirty="0"/>
          </a:p>
          <a:p>
            <a:pPr eaLnBrk="1" hangingPunct="1">
              <a:lnSpc>
                <a:spcPct val="80000"/>
              </a:lnSpc>
            </a:pPr>
            <a:endParaRPr lang="en-US" sz="2700" dirty="0"/>
          </a:p>
          <a:p>
            <a:pPr eaLnBrk="1" hangingPunct="1">
              <a:lnSpc>
                <a:spcPct val="80000"/>
              </a:lnSpc>
            </a:pPr>
            <a:r>
              <a:rPr lang="en-US" sz="2700" dirty="0"/>
              <a:t>They are 16.</a:t>
            </a:r>
          </a:p>
          <a:p>
            <a:pPr eaLnBrk="1" hangingPunct="1">
              <a:lnSpc>
                <a:spcPct val="80000"/>
              </a:lnSpc>
            </a:pPr>
            <a:r>
              <a:rPr lang="en-US" sz="2700" dirty="0"/>
              <a:t>They have their driver’s license.</a:t>
            </a:r>
          </a:p>
          <a:p>
            <a:pPr eaLnBrk="1" hangingPunct="1">
              <a:lnSpc>
                <a:spcPct val="80000"/>
              </a:lnSpc>
            </a:pPr>
            <a:r>
              <a:rPr lang="en-US" sz="2700" dirty="0"/>
              <a:t>They need to be popular.</a:t>
            </a:r>
          </a:p>
          <a:p>
            <a:pPr eaLnBrk="1" hangingPunct="1">
              <a:lnSpc>
                <a:spcPct val="80000"/>
              </a:lnSpc>
            </a:pPr>
            <a:endParaRPr lang="en-US" sz="2700" dirty="0"/>
          </a:p>
          <a:p>
            <a:pPr eaLnBrk="1" hangingPunct="1">
              <a:lnSpc>
                <a:spcPct val="80000"/>
              </a:lnSpc>
            </a:pPr>
            <a:r>
              <a:rPr lang="en-US" sz="2700" dirty="0"/>
              <a:t>What is clear in the </a:t>
            </a:r>
            <a:r>
              <a:rPr lang="en-US" sz="2700" b="1" dirty="0"/>
              <a:t>kids</a:t>
            </a:r>
            <a:r>
              <a:rPr lang="en-US" sz="2700" dirty="0"/>
              <a:t>’ minds with these examples?</a:t>
            </a:r>
          </a:p>
          <a:p>
            <a:pPr eaLnBrk="1" hangingPunct="1">
              <a:lnSpc>
                <a:spcPct val="80000"/>
              </a:lnSpc>
            </a:pPr>
            <a:r>
              <a:rPr lang="en-US" sz="2700" dirty="0"/>
              <a:t>What leaps to the </a:t>
            </a:r>
            <a:r>
              <a:rPr lang="en-US" sz="2700" b="1" dirty="0"/>
              <a:t>adults</a:t>
            </a:r>
            <a:r>
              <a:rPr lang="en-US" sz="2700" dirty="0"/>
              <a:t>’ minds with these example?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/>
              <a:t>Clear Support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 dirty="0"/>
              <a:t>The evidence the students provide</a:t>
            </a:r>
            <a:r>
              <a:rPr lang="en-US" dirty="0" smtClean="0"/>
              <a:t> must be CLEARLY </a:t>
            </a:r>
            <a:r>
              <a:rPr lang="en-US" dirty="0"/>
              <a:t>tied to HOW their thesis statement is proven valid</a:t>
            </a:r>
          </a:p>
          <a:p>
            <a:pPr eaLnBrk="1" hangingPunct="1"/>
            <a:endParaRPr lang="en-US" dirty="0"/>
          </a:p>
          <a:p>
            <a:pPr eaLnBrk="1" hangingPunct="1"/>
            <a:r>
              <a:rPr lang="en-US" dirty="0"/>
              <a:t>The task…</a:t>
            </a:r>
          </a:p>
          <a:p>
            <a:pPr eaLnBrk="1" hangingPunct="1"/>
            <a:r>
              <a:rPr lang="en-US" dirty="0"/>
              <a:t>Explain how it is clear to OTHER people</a:t>
            </a:r>
          </a:p>
          <a:p>
            <a:pPr eaLnBrk="1" hangingPunct="1"/>
            <a:r>
              <a:rPr lang="en-US" dirty="0"/>
              <a:t>A certain amount of explanation is required!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u="sng" dirty="0" smtClean="0"/>
              <a:t>Point of Academic Writing?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</a:pPr>
            <a:r>
              <a:rPr lang="en-US" sz="3000"/>
              <a:t>To share a writer’s perspective on a given prompt.</a:t>
            </a:r>
          </a:p>
          <a:p>
            <a:pPr eaLnBrk="1" hangingPunct="1">
              <a:lnSpc>
                <a:spcPct val="80000"/>
              </a:lnSpc>
            </a:pPr>
            <a:r>
              <a:rPr lang="en-US" sz="3000"/>
              <a:t>To think about the topic and what it is asking first.</a:t>
            </a:r>
          </a:p>
          <a:p>
            <a:pPr eaLnBrk="1" hangingPunct="1">
              <a:lnSpc>
                <a:spcPct val="80000"/>
              </a:lnSpc>
            </a:pPr>
            <a:r>
              <a:rPr lang="en-US" sz="3000"/>
              <a:t>To formulate THEIR response</a:t>
            </a:r>
          </a:p>
          <a:p>
            <a:pPr eaLnBrk="1" hangingPunct="1">
              <a:lnSpc>
                <a:spcPct val="80000"/>
              </a:lnSpc>
            </a:pPr>
            <a:r>
              <a:rPr lang="en-US" sz="3000"/>
              <a:t>To share THEIR response</a:t>
            </a:r>
          </a:p>
          <a:p>
            <a:pPr eaLnBrk="1" hangingPunct="1">
              <a:lnSpc>
                <a:spcPct val="80000"/>
              </a:lnSpc>
            </a:pPr>
            <a:r>
              <a:rPr lang="en-US" sz="3000"/>
              <a:t>To offer a VALID interpretation of the text</a:t>
            </a:r>
          </a:p>
          <a:p>
            <a:pPr eaLnBrk="1" hangingPunct="1">
              <a:lnSpc>
                <a:spcPct val="80000"/>
              </a:lnSpc>
            </a:pPr>
            <a:endParaRPr lang="en-US" sz="3000"/>
          </a:p>
          <a:p>
            <a:pPr eaLnBrk="1" hangingPunct="1">
              <a:lnSpc>
                <a:spcPct val="80000"/>
              </a:lnSpc>
            </a:pPr>
            <a:endParaRPr lang="en-US" sz="3000"/>
          </a:p>
          <a:p>
            <a:pPr eaLnBrk="1" hangingPunct="1">
              <a:lnSpc>
                <a:spcPct val="80000"/>
              </a:lnSpc>
            </a:pPr>
            <a:r>
              <a:rPr lang="en-US" sz="3000"/>
              <a:t>NOT to write and think at the same time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/>
              <a:t>Prove a Point / Take a Side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 dirty="0"/>
              <a:t>Topics:</a:t>
            </a:r>
          </a:p>
          <a:p>
            <a:pPr lvl="1" eaLnBrk="1" hangingPunct="1"/>
            <a:r>
              <a:rPr lang="en-US" dirty="0"/>
              <a:t>Dropping the atomic bomb during WWII was </a:t>
            </a:r>
            <a:r>
              <a:rPr lang="en-US" b="1" dirty="0"/>
              <a:t>essential </a:t>
            </a:r>
            <a:r>
              <a:rPr lang="en-US" dirty="0"/>
              <a:t>in ending the war</a:t>
            </a:r>
            <a:r>
              <a:rPr lang="en-US" dirty="0" smtClean="0"/>
              <a:t>.</a:t>
            </a:r>
          </a:p>
          <a:p>
            <a:pPr lvl="1" eaLnBrk="1" hangingPunct="1"/>
            <a:endParaRPr lang="en-US" dirty="0"/>
          </a:p>
          <a:p>
            <a:pPr lvl="1" eaLnBrk="1" hangingPunct="1"/>
            <a:r>
              <a:rPr lang="en-US" dirty="0"/>
              <a:t>Interning the Japanese-Americans during WWII was a </a:t>
            </a:r>
            <a:r>
              <a:rPr lang="en-US" b="1" dirty="0"/>
              <a:t>necessary evil</a:t>
            </a:r>
            <a:r>
              <a:rPr lang="en-US" dirty="0" smtClean="0"/>
              <a:t>.</a:t>
            </a:r>
          </a:p>
          <a:p>
            <a:pPr lvl="1" eaLnBrk="1" hangingPunct="1"/>
            <a:endParaRPr lang="en-US" dirty="0"/>
          </a:p>
          <a:p>
            <a:pPr lvl="1" eaLnBrk="1" hangingPunct="1"/>
            <a:r>
              <a:rPr lang="en-US" dirty="0"/>
              <a:t>The Allies </a:t>
            </a:r>
            <a:r>
              <a:rPr lang="en-US" b="1" dirty="0"/>
              <a:t>followed the advice </a:t>
            </a:r>
            <a:r>
              <a:rPr lang="en-US" dirty="0"/>
              <a:t>of Sun Tzu and </a:t>
            </a:r>
            <a:r>
              <a:rPr lang="en-US" u="sng" dirty="0"/>
              <a:t>The Art of War</a:t>
            </a:r>
            <a:r>
              <a:rPr lang="en-US" dirty="0"/>
              <a:t> during their invasion of Normandy.</a:t>
            </a:r>
          </a:p>
        </p:txBody>
      </p:sp>
      <p:pic>
        <p:nvPicPr>
          <p:cNvPr id="4" name="Picture 3" descr="image8-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43600" y="5080219"/>
            <a:ext cx="3200400" cy="1777781"/>
          </a:xfrm>
          <a:prstGeom prst="rect">
            <a:avLst/>
          </a:prstGeom>
        </p:spPr>
      </p:pic>
      <p:pic>
        <p:nvPicPr>
          <p:cNvPr id="5" name="Picture 4" descr="200px-Atomic_blast_Nevada_Yucca_195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8000" y="0"/>
            <a:ext cx="2286000" cy="2857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u="sng" dirty="0" smtClean="0"/>
              <a:t>Academic Paper Requirements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 dirty="0"/>
              <a:t>Write in 3</a:t>
            </a:r>
            <a:r>
              <a:rPr lang="en-US" baseline="30000" dirty="0"/>
              <a:t>rd</a:t>
            </a:r>
            <a:r>
              <a:rPr lang="en-US" dirty="0"/>
              <a:t> person</a:t>
            </a:r>
          </a:p>
          <a:p>
            <a:pPr lvl="1" eaLnBrk="1" hangingPunct="1"/>
            <a:r>
              <a:rPr lang="en-US" dirty="0"/>
              <a:t>He, him, his, she, her, hers, they, them, it, one</a:t>
            </a:r>
          </a:p>
          <a:p>
            <a:pPr lvl="1" eaLnBrk="1" hangingPunct="1"/>
            <a:r>
              <a:rPr lang="en-US" dirty="0"/>
              <a:t>NOT first person </a:t>
            </a:r>
          </a:p>
          <a:p>
            <a:pPr lvl="2" eaLnBrk="1" hangingPunct="1"/>
            <a:r>
              <a:rPr lang="en-US" dirty="0"/>
              <a:t>I, me, in MY </a:t>
            </a:r>
            <a:r>
              <a:rPr lang="en-US" dirty="0" smtClean="0"/>
              <a:t>opinion</a:t>
            </a:r>
          </a:p>
          <a:p>
            <a:pPr lvl="2" eaLnBrk="1" hangingPunct="1">
              <a:buNone/>
            </a:pPr>
            <a:endParaRPr lang="en-US" dirty="0"/>
          </a:p>
          <a:p>
            <a:pPr eaLnBrk="1" hangingPunct="1"/>
            <a:r>
              <a:rPr lang="en-US" dirty="0"/>
              <a:t>Write in past tense – history </a:t>
            </a:r>
            <a:r>
              <a:rPr lang="en-US" dirty="0" smtClean="0"/>
              <a:t>papers</a:t>
            </a:r>
          </a:p>
          <a:p>
            <a:pPr eaLnBrk="1" hangingPunct="1">
              <a:buNone/>
            </a:pPr>
            <a:endParaRPr lang="en-US" dirty="0"/>
          </a:p>
          <a:p>
            <a:pPr eaLnBrk="1" hangingPunct="1"/>
            <a:r>
              <a:rPr lang="en-US" dirty="0"/>
              <a:t>Write in present tense – literature papers</a:t>
            </a:r>
          </a:p>
          <a:p>
            <a:pPr lvl="1" eaLnBrk="1" hangingPunct="1"/>
            <a:r>
              <a:rPr lang="en-US" dirty="0"/>
              <a:t>At minimum – stay in </a:t>
            </a:r>
            <a:r>
              <a:rPr lang="en-US" dirty="0" smtClean="0"/>
              <a:t>same </a:t>
            </a:r>
            <a:r>
              <a:rPr lang="en-US" dirty="0"/>
              <a:t>tense </a:t>
            </a:r>
            <a:r>
              <a:rPr lang="en-US" dirty="0" smtClean="0"/>
              <a:t>throughout</a:t>
            </a:r>
          </a:p>
          <a:p>
            <a:pPr lvl="1" eaLnBrk="1" hangingPunct="1"/>
            <a:r>
              <a:rPr lang="en-US" smtClean="0"/>
              <a:t>Upper-level skill!</a:t>
            </a:r>
            <a:endParaRPr lang="en-US" dirty="0"/>
          </a:p>
        </p:txBody>
      </p:sp>
      <p:pic>
        <p:nvPicPr>
          <p:cNvPr id="4" name="Picture 3" descr="Jpeg09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29400" y="5181600"/>
            <a:ext cx="2514600" cy="1676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163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163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638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a typeface="ＭＳ Ｐゴシック" pitchFamily="43" charset="-128"/>
                <a:cs typeface="ＭＳ Ｐゴシック" pitchFamily="43" charset="-128"/>
              </a:rPr>
              <a:t>Texts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itchFamily="-111" charset="2"/>
              <a:buChar char="§"/>
              <a:defRPr/>
            </a:pPr>
            <a:r>
              <a:rPr lang="en-US" i="1" dirty="0" smtClean="0"/>
              <a:t>The Americans</a:t>
            </a:r>
          </a:p>
          <a:p>
            <a:pPr>
              <a:buFont typeface="Wingdings" pitchFamily="-111" charset="2"/>
              <a:buNone/>
              <a:defRPr/>
            </a:pPr>
            <a:endParaRPr lang="en-US" dirty="0" smtClean="0"/>
          </a:p>
          <a:p>
            <a:pPr>
              <a:buFont typeface="Wingdings" pitchFamily="-111" charset="2"/>
              <a:buChar char="§"/>
              <a:defRPr/>
            </a:pPr>
            <a:r>
              <a:rPr lang="en-US" i="1" dirty="0" smtClean="0"/>
              <a:t>To Kill a Mockingbird</a:t>
            </a:r>
          </a:p>
          <a:p>
            <a:pPr>
              <a:buFont typeface="Wingdings" pitchFamily="-111" charset="2"/>
              <a:buChar char="§"/>
              <a:defRPr/>
            </a:pPr>
            <a:endParaRPr lang="en-US" i="1" dirty="0" smtClean="0"/>
          </a:p>
          <a:p>
            <a:pPr>
              <a:buFont typeface="Wingdings" pitchFamily="-111" charset="2"/>
              <a:buChar char="§"/>
              <a:defRPr/>
            </a:pPr>
            <a:r>
              <a:rPr lang="en-US" i="1" dirty="0" smtClean="0"/>
              <a:t>Of Mice and Men</a:t>
            </a:r>
          </a:p>
          <a:p>
            <a:pPr>
              <a:buFont typeface="Wingdings" pitchFamily="-111" charset="2"/>
              <a:buNone/>
              <a:defRPr/>
            </a:pPr>
            <a:endParaRPr lang="en-US" i="1" dirty="0" smtClean="0"/>
          </a:p>
          <a:p>
            <a:pPr>
              <a:buFont typeface="Wingdings" pitchFamily="-111" charset="2"/>
              <a:buChar char="§"/>
              <a:defRPr/>
            </a:pPr>
            <a:r>
              <a:rPr lang="en-US" i="1" dirty="0" smtClean="0"/>
              <a:t>Ragtime</a:t>
            </a:r>
          </a:p>
          <a:p>
            <a:pPr>
              <a:buFont typeface="Wingdings" pitchFamily="-111" charset="2"/>
              <a:buNone/>
              <a:defRPr/>
            </a:pPr>
            <a:endParaRPr lang="en-US" i="1" dirty="0" smtClean="0"/>
          </a:p>
          <a:p>
            <a:pPr>
              <a:buFont typeface="Wingdings" pitchFamily="-111" charset="2"/>
              <a:buChar char="§"/>
              <a:defRPr/>
            </a:pPr>
            <a:r>
              <a:rPr lang="en-US" i="1" dirty="0" smtClean="0"/>
              <a:t>Johnny Got His Gun</a:t>
            </a:r>
          </a:p>
          <a:p>
            <a:pPr>
              <a:buFont typeface="Wingdings" pitchFamily="-111" charset="2"/>
              <a:buNone/>
              <a:defRPr/>
            </a:pPr>
            <a:endParaRPr lang="en-US" i="1" dirty="0" smtClean="0"/>
          </a:p>
          <a:p>
            <a:pPr>
              <a:buFont typeface="Wingdings" pitchFamily="-111" charset="2"/>
              <a:buChar char="§"/>
              <a:defRPr/>
            </a:pPr>
            <a:r>
              <a:rPr lang="en-US" i="1" dirty="0" smtClean="0"/>
              <a:t>If I Die in a Combat </a:t>
            </a:r>
            <a:r>
              <a:rPr lang="en-US" i="1" dirty="0" smtClean="0"/>
              <a:t>Zone</a:t>
            </a:r>
          </a:p>
          <a:p>
            <a:pPr>
              <a:buFont typeface="Wingdings" pitchFamily="-111" charset="2"/>
              <a:buChar char="§"/>
              <a:defRPr/>
            </a:pPr>
            <a:endParaRPr lang="en-US" i="1" dirty="0" smtClean="0"/>
          </a:p>
          <a:p>
            <a:pPr>
              <a:buFont typeface="Wingdings" pitchFamily="-111" charset="2"/>
              <a:buChar char="§"/>
              <a:defRPr/>
            </a:pPr>
            <a:r>
              <a:rPr lang="en-US" i="1" dirty="0" smtClean="0"/>
              <a:t>House on Mango Street</a:t>
            </a:r>
            <a:endParaRPr lang="en-US" i="1" dirty="0"/>
          </a:p>
        </p:txBody>
      </p:sp>
      <p:pic>
        <p:nvPicPr>
          <p:cNvPr id="4" name="Picture 3" descr="1285345032-tokillamockingbir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19600" y="381000"/>
            <a:ext cx="1828800" cy="2930770"/>
          </a:xfrm>
          <a:prstGeom prst="rect">
            <a:avLst/>
          </a:prstGeom>
        </p:spPr>
      </p:pic>
      <p:pic>
        <p:nvPicPr>
          <p:cNvPr id="6" name="Picture 5" descr="johnny_got_his_gun2-224x3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5800" y="3505200"/>
            <a:ext cx="1905000" cy="2551339"/>
          </a:xfrm>
          <a:prstGeom prst="rect">
            <a:avLst/>
          </a:prstGeom>
        </p:spPr>
      </p:pic>
      <p:pic>
        <p:nvPicPr>
          <p:cNvPr id="7" name="Picture 6" descr="ragtim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00800" y="762000"/>
            <a:ext cx="2202260" cy="3352800"/>
          </a:xfrm>
          <a:prstGeom prst="rect">
            <a:avLst/>
          </a:prstGeom>
        </p:spPr>
      </p:pic>
      <p:pic>
        <p:nvPicPr>
          <p:cNvPr id="8" name="Picture 7" descr="HOMS pic.jpg"/>
          <p:cNvPicPr>
            <a:picLocks noChangeAspect="1"/>
          </p:cNvPicPr>
          <p:nvPr/>
        </p:nvPicPr>
        <p:blipFill>
          <a:blip r:embed="rId5" cstate="print"/>
          <a:srcRect l="20000" t="5000" r="20000" b="5000"/>
          <a:stretch>
            <a:fillRect/>
          </a:stretch>
        </p:blipFill>
        <p:spPr>
          <a:xfrm>
            <a:off x="6248400" y="3771900"/>
            <a:ext cx="2057400" cy="3086100"/>
          </a:xfrm>
          <a:prstGeom prst="rect">
            <a:avLst/>
          </a:prstGeom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u="sng" dirty="0" smtClean="0"/>
              <a:t>Writing / Revision Process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 eaLnBrk="1" hangingPunct="1">
              <a:buFont typeface="Wingdings 2" pitchFamily="42" charset="2"/>
              <a:buAutoNum type="arabicParenR"/>
            </a:pPr>
            <a:r>
              <a:rPr lang="en-US" dirty="0"/>
              <a:t>Pre-writing</a:t>
            </a:r>
          </a:p>
          <a:p>
            <a:pPr marL="914400" lvl="1" indent="-514350" eaLnBrk="1" hangingPunct="1">
              <a:buFont typeface="Wingdings 2" pitchFamily="42" charset="2"/>
              <a:buAutoNum type="alphaLcParenR"/>
            </a:pPr>
            <a:r>
              <a:rPr lang="en-US" dirty="0"/>
              <a:t>Outlining</a:t>
            </a:r>
          </a:p>
          <a:p>
            <a:pPr marL="914400" lvl="1" indent="-514350" eaLnBrk="1" hangingPunct="1">
              <a:buFont typeface="Wingdings 2" pitchFamily="42" charset="2"/>
              <a:buAutoNum type="alphaLcParenR"/>
            </a:pPr>
            <a:r>
              <a:rPr lang="en-US" dirty="0"/>
              <a:t>Webbing</a:t>
            </a:r>
          </a:p>
          <a:p>
            <a:pPr marL="914400" lvl="1" indent="-514350" eaLnBrk="1" hangingPunct="1">
              <a:buFont typeface="Wingdings 2" pitchFamily="42" charset="2"/>
              <a:buAutoNum type="alphaLcParenR"/>
            </a:pPr>
            <a:r>
              <a:rPr lang="en-US" dirty="0"/>
              <a:t>Free </a:t>
            </a:r>
            <a:r>
              <a:rPr lang="en-US" dirty="0" smtClean="0"/>
              <a:t>writing</a:t>
            </a:r>
          </a:p>
          <a:p>
            <a:pPr marL="914400" lvl="1" indent="-514350" eaLnBrk="1" hangingPunct="1">
              <a:buNone/>
            </a:pPr>
            <a:endParaRPr lang="en-US" dirty="0"/>
          </a:p>
          <a:p>
            <a:pPr marL="514350" indent="-514350" eaLnBrk="1" hangingPunct="1">
              <a:buFont typeface="Wingdings 2" pitchFamily="42" charset="2"/>
              <a:buAutoNum type="arabicParenR"/>
            </a:pPr>
            <a:r>
              <a:rPr lang="en-US" dirty="0" smtClean="0"/>
              <a:t>Drafting</a:t>
            </a:r>
          </a:p>
          <a:p>
            <a:pPr marL="514350" indent="-514350" eaLnBrk="1" hangingPunct="1">
              <a:buNone/>
            </a:pPr>
            <a:endParaRPr lang="en-US" dirty="0"/>
          </a:p>
          <a:p>
            <a:pPr marL="514350" indent="-514350" eaLnBrk="1" hangingPunct="1">
              <a:buFont typeface="Wingdings 2" pitchFamily="42" charset="2"/>
              <a:buAutoNum type="arabicParenR"/>
            </a:pPr>
            <a:r>
              <a:rPr lang="en-US" dirty="0"/>
              <a:t>Revising</a:t>
            </a:r>
          </a:p>
          <a:p>
            <a:pPr marL="914400" lvl="1" indent="-514350" eaLnBrk="1" hangingPunct="1">
              <a:buFont typeface="Wingdings 2" pitchFamily="42" charset="2"/>
              <a:buAutoNum type="alphaLcParenR"/>
            </a:pPr>
            <a:r>
              <a:rPr lang="en-US" dirty="0"/>
              <a:t>Shifting ideas / content</a:t>
            </a:r>
          </a:p>
          <a:p>
            <a:pPr marL="914400" lvl="1" indent="-514350" eaLnBrk="1" hangingPunct="1">
              <a:buFont typeface="Wingdings 2" pitchFamily="42" charset="2"/>
              <a:buAutoNum type="alphaLcParenR"/>
            </a:pPr>
            <a:r>
              <a:rPr lang="en-US" dirty="0"/>
              <a:t>Filling in gaps with ideas</a:t>
            </a:r>
          </a:p>
          <a:p>
            <a:pPr marL="914400" lvl="1" indent="-514350" eaLnBrk="1" hangingPunct="1">
              <a:buFont typeface="Wingdings 2" pitchFamily="42" charset="2"/>
              <a:buNone/>
            </a:pPr>
            <a:endParaRPr lang="en-US" dirty="0"/>
          </a:p>
        </p:txBody>
      </p:sp>
      <p:pic>
        <p:nvPicPr>
          <p:cNvPr id="4" name="Picture 3" descr="spin-arrows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4400" y="1752600"/>
            <a:ext cx="3429000" cy="3429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4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4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74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74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74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74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8675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indent="-514350" eaLnBrk="1" hangingPunct="1">
              <a:lnSpc>
                <a:spcPct val="80000"/>
              </a:lnSpc>
              <a:buFont typeface="Wingdings 2" pitchFamily="42" charset="2"/>
              <a:buAutoNum type="arabicParenR" startAt="4"/>
            </a:pPr>
            <a:r>
              <a:rPr lang="en-US" sz="2500" dirty="0"/>
              <a:t>Drafting…revising…drafting…..</a:t>
            </a:r>
          </a:p>
          <a:p>
            <a:pPr marL="914400" lvl="1" indent="-514350" eaLnBrk="1" hangingPunct="1">
              <a:lnSpc>
                <a:spcPct val="80000"/>
              </a:lnSpc>
              <a:buFont typeface="Wingdings 2" pitchFamily="42" charset="2"/>
              <a:buAutoNum type="alphaLcParenR"/>
            </a:pPr>
            <a:r>
              <a:rPr lang="en-US" sz="2200" dirty="0"/>
              <a:t>Students get stuck here</a:t>
            </a:r>
          </a:p>
          <a:p>
            <a:pPr marL="914400" lvl="1" indent="-514350" eaLnBrk="1" hangingPunct="1">
              <a:lnSpc>
                <a:spcPct val="80000"/>
              </a:lnSpc>
              <a:buFont typeface="Wingdings 2" pitchFamily="42" charset="2"/>
              <a:buAutoNum type="alphaLcParenR"/>
            </a:pPr>
            <a:r>
              <a:rPr lang="en-US" sz="2200" dirty="0"/>
              <a:t>They feel that EFFORT should be enough</a:t>
            </a:r>
          </a:p>
          <a:p>
            <a:pPr marL="914400" lvl="1" indent="-514350" eaLnBrk="1" hangingPunct="1">
              <a:lnSpc>
                <a:spcPct val="80000"/>
              </a:lnSpc>
              <a:buFont typeface="Wingdings 2" pitchFamily="42" charset="2"/>
              <a:buAutoNum type="alphaLcParenR"/>
            </a:pPr>
            <a:r>
              <a:rPr lang="en-US" sz="2200" dirty="0"/>
              <a:t>Perhaps at one time it was enough</a:t>
            </a:r>
          </a:p>
          <a:p>
            <a:pPr marL="914400" lvl="1" indent="-514350" eaLnBrk="1" hangingPunct="1">
              <a:lnSpc>
                <a:spcPct val="80000"/>
              </a:lnSpc>
              <a:buFont typeface="Wingdings 2" pitchFamily="42" charset="2"/>
              <a:buAutoNum type="alphaLcParenR"/>
            </a:pPr>
            <a:r>
              <a:rPr lang="en-US" sz="2200" dirty="0"/>
              <a:t>NOW they have to work a little more</a:t>
            </a:r>
            <a:r>
              <a:rPr lang="en-US" sz="2200" dirty="0" smtClean="0"/>
              <a:t>!</a:t>
            </a:r>
          </a:p>
          <a:p>
            <a:pPr marL="914400" lvl="1" indent="-514350" eaLnBrk="1" hangingPunct="1">
              <a:lnSpc>
                <a:spcPct val="80000"/>
              </a:lnSpc>
              <a:buNone/>
            </a:pPr>
            <a:endParaRPr lang="en-US" sz="2200" dirty="0" smtClean="0"/>
          </a:p>
          <a:p>
            <a:pPr marL="514350" indent="-514350" eaLnBrk="1" hangingPunct="1">
              <a:lnSpc>
                <a:spcPct val="80000"/>
              </a:lnSpc>
              <a:buFont typeface="Wingdings 2" pitchFamily="42" charset="2"/>
              <a:buAutoNum type="arabicParenR" startAt="4"/>
            </a:pPr>
            <a:r>
              <a:rPr lang="en-US" sz="2500" dirty="0"/>
              <a:t>Proofreading / Editing</a:t>
            </a:r>
          </a:p>
          <a:p>
            <a:pPr marL="914400" lvl="1" indent="-514350" eaLnBrk="1" hangingPunct="1">
              <a:lnSpc>
                <a:spcPct val="80000"/>
              </a:lnSpc>
              <a:buFont typeface="Wingdings 2" pitchFamily="42" charset="2"/>
              <a:buAutoNum type="alphaLcParenR"/>
            </a:pPr>
            <a:r>
              <a:rPr lang="en-US" sz="2200" dirty="0"/>
              <a:t>Word choice</a:t>
            </a:r>
          </a:p>
          <a:p>
            <a:pPr marL="914400" lvl="1" indent="-514350" eaLnBrk="1" hangingPunct="1">
              <a:lnSpc>
                <a:spcPct val="80000"/>
              </a:lnSpc>
              <a:buFont typeface="Wingdings 2" pitchFamily="42" charset="2"/>
              <a:buAutoNum type="alphaLcParenR"/>
            </a:pPr>
            <a:r>
              <a:rPr lang="en-US" sz="2200" dirty="0"/>
              <a:t>Sentence structures</a:t>
            </a:r>
          </a:p>
          <a:p>
            <a:pPr marL="914400" lvl="1" indent="-514350" eaLnBrk="1" hangingPunct="1">
              <a:lnSpc>
                <a:spcPct val="80000"/>
              </a:lnSpc>
              <a:buFont typeface="Wingdings 2" pitchFamily="42" charset="2"/>
              <a:buAutoNum type="alphaLcParenR"/>
            </a:pPr>
            <a:r>
              <a:rPr lang="en-US" sz="2200" dirty="0"/>
              <a:t>Voice</a:t>
            </a:r>
          </a:p>
          <a:p>
            <a:pPr marL="914400" lvl="1" indent="-514350" eaLnBrk="1" hangingPunct="1">
              <a:lnSpc>
                <a:spcPct val="80000"/>
              </a:lnSpc>
              <a:buFont typeface="Wingdings 2" pitchFamily="42" charset="2"/>
              <a:buAutoNum type="alphaLcParenR"/>
            </a:pPr>
            <a:r>
              <a:rPr lang="en-US" sz="2200" dirty="0"/>
              <a:t>Punctuation</a:t>
            </a:r>
            <a:endParaRPr lang="en-US" sz="2200" dirty="0" smtClean="0"/>
          </a:p>
          <a:p>
            <a:pPr marL="514350" indent="-514350" eaLnBrk="1" hangingPunct="1">
              <a:lnSpc>
                <a:spcPct val="80000"/>
              </a:lnSpc>
              <a:buFont typeface="Wingdings 2" pitchFamily="42" charset="2"/>
              <a:buAutoNum type="arabicParenR" startAt="4"/>
            </a:pPr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86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86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86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86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86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86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86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86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86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86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lnSpc>
                <a:spcPct val="80000"/>
              </a:lnSpc>
              <a:buAutoNum type="arabicParenR" startAt="6"/>
            </a:pPr>
            <a:r>
              <a:rPr lang="en-US" dirty="0" smtClean="0"/>
              <a:t>Publishing</a:t>
            </a:r>
          </a:p>
          <a:p>
            <a:pPr marL="914400" lvl="1" indent="-514350">
              <a:lnSpc>
                <a:spcPct val="80000"/>
              </a:lnSpc>
              <a:buAutoNum type="alphaLcParenR"/>
            </a:pPr>
            <a:r>
              <a:rPr lang="en-US" dirty="0" smtClean="0"/>
              <a:t>Turning it in</a:t>
            </a:r>
          </a:p>
          <a:p>
            <a:pPr marL="914400" lvl="1" indent="-514350">
              <a:lnSpc>
                <a:spcPct val="80000"/>
              </a:lnSpc>
              <a:buAutoNum type="alphaLcParenR"/>
            </a:pPr>
            <a:r>
              <a:rPr lang="en-US" dirty="0" smtClean="0"/>
              <a:t>Class wiki</a:t>
            </a:r>
          </a:p>
          <a:p>
            <a:pPr marL="914400" lvl="1" indent="-514350">
              <a:lnSpc>
                <a:spcPct val="80000"/>
              </a:lnSpc>
              <a:buAutoNum type="alphaLcParenR"/>
            </a:pPr>
            <a:r>
              <a:rPr lang="en-US" dirty="0" smtClean="0"/>
              <a:t>Class blog</a:t>
            </a:r>
            <a:endParaRPr lang="en-US" dirty="0"/>
          </a:p>
        </p:txBody>
      </p:sp>
      <p:pic>
        <p:nvPicPr>
          <p:cNvPr id="4" name="Picture 3" descr="wplogoblue-stacked-rgb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00" y="3733800"/>
            <a:ext cx="4002101" cy="2857500"/>
          </a:xfrm>
          <a:prstGeom prst="rect">
            <a:avLst/>
          </a:prstGeom>
        </p:spPr>
      </p:pic>
      <p:pic>
        <p:nvPicPr>
          <p:cNvPr id="5" name="Picture 4" descr="blogg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7600" y="1066800"/>
            <a:ext cx="5080000" cy="381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/>
              <a:t>Common Issues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/>
              <a:t>Students “vomit” on paper – turn that in.</a:t>
            </a:r>
          </a:p>
          <a:p>
            <a:pPr eaLnBrk="1" hangingPunct="1">
              <a:lnSpc>
                <a:spcPct val="90000"/>
              </a:lnSpc>
            </a:pPr>
            <a:r>
              <a:rPr lang="en-US"/>
              <a:t>Teachers have expected students to do some revising on own time!</a:t>
            </a:r>
          </a:p>
          <a:p>
            <a:pPr eaLnBrk="1" hangingPunct="1">
              <a:lnSpc>
                <a:spcPct val="90000"/>
              </a:lnSpc>
            </a:pPr>
            <a:endParaRPr lang="en-US"/>
          </a:p>
          <a:p>
            <a:pPr eaLnBrk="1" hangingPunct="1">
              <a:lnSpc>
                <a:spcPct val="90000"/>
              </a:lnSpc>
            </a:pPr>
            <a:r>
              <a:rPr lang="en-US"/>
              <a:t>Teachers give comments – may correct / point out a few mistakes that are in ENTIRE paper.</a:t>
            </a:r>
          </a:p>
          <a:p>
            <a:pPr eaLnBrk="1" hangingPunct="1">
              <a:lnSpc>
                <a:spcPct val="90000"/>
              </a:lnSpc>
            </a:pPr>
            <a:r>
              <a:rPr lang="en-US"/>
              <a:t>Students correct only those items that are marked!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/>
              <a:t>Students feel that effort = success in writing.</a:t>
            </a:r>
          </a:p>
          <a:p>
            <a:pPr eaLnBrk="1" hangingPunct="1"/>
            <a:r>
              <a:rPr lang="en-US"/>
              <a:t>Teachers look for logic of thought and coherence of arguments regardless of effort.</a:t>
            </a:r>
          </a:p>
          <a:p>
            <a:pPr eaLnBrk="1" hangingPunct="1"/>
            <a:endParaRPr lang="en-US"/>
          </a:p>
          <a:p>
            <a:pPr eaLnBrk="1" hangingPunct="1"/>
            <a:r>
              <a:rPr lang="en-US"/>
              <a:t>Teachers offer rewriting options.</a:t>
            </a:r>
          </a:p>
          <a:p>
            <a:pPr eaLnBrk="1" hangingPunct="1"/>
            <a:r>
              <a:rPr lang="en-US"/>
              <a:t>Students do not take advantage of that opportunity.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u="sng" dirty="0" smtClean="0"/>
              <a:t>MLA Formatting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None/>
            </a:pPr>
            <a:endParaRPr lang="en-US" sz="3000" dirty="0" smtClean="0"/>
          </a:p>
          <a:p>
            <a:pPr eaLnBrk="1" hangingPunct="1">
              <a:lnSpc>
                <a:spcPct val="90000"/>
              </a:lnSpc>
            </a:pPr>
            <a:r>
              <a:rPr lang="en-US" sz="3000" dirty="0"/>
              <a:t>We focus on MLA at Legacy in ALL </a:t>
            </a:r>
            <a:r>
              <a:rPr lang="en-US" sz="3000" dirty="0" smtClean="0"/>
              <a:t>disciplines.</a:t>
            </a:r>
          </a:p>
          <a:p>
            <a:pPr eaLnBrk="1" hangingPunct="1">
              <a:lnSpc>
                <a:spcPct val="90000"/>
              </a:lnSpc>
            </a:pPr>
            <a:endParaRPr lang="en-US" sz="3000" dirty="0" smtClean="0"/>
          </a:p>
          <a:p>
            <a:pPr eaLnBrk="1" hangingPunct="1">
              <a:lnSpc>
                <a:spcPct val="90000"/>
              </a:lnSpc>
            </a:pPr>
            <a:r>
              <a:rPr lang="en-US" sz="3000" dirty="0"/>
              <a:t>The nuances of MLA, in specific, are not the point</a:t>
            </a:r>
            <a:r>
              <a:rPr lang="en-US" sz="3000" dirty="0" smtClean="0"/>
              <a:t>.</a:t>
            </a:r>
          </a:p>
          <a:p>
            <a:pPr eaLnBrk="1" hangingPunct="1">
              <a:lnSpc>
                <a:spcPct val="90000"/>
              </a:lnSpc>
            </a:pPr>
            <a:endParaRPr lang="en-US" sz="3000" dirty="0" smtClean="0"/>
          </a:p>
          <a:p>
            <a:pPr eaLnBrk="1" hangingPunct="1">
              <a:lnSpc>
                <a:spcPct val="90000"/>
              </a:lnSpc>
            </a:pPr>
            <a:r>
              <a:rPr lang="en-US" sz="3000" dirty="0"/>
              <a:t>The point is CITING sources and information!</a:t>
            </a:r>
          </a:p>
        </p:txBody>
      </p:sp>
      <p:pic>
        <p:nvPicPr>
          <p:cNvPr id="4" name="Picture 3" descr="mla-handbook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64780" y="0"/>
            <a:ext cx="1979219" cy="2971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/>
              <a:t>When to Cite?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Char char=""/>
              <a:defRPr/>
            </a:pPr>
            <a:r>
              <a:rPr lang="en-US" dirty="0" smtClean="0"/>
              <a:t>Borrowing  ideas from previously released texts.</a:t>
            </a:r>
          </a:p>
          <a:p>
            <a:pPr lvl="1" eaLnBrk="1" fontAlgn="auto" hangingPunct="1">
              <a:spcAft>
                <a:spcPts val="0"/>
              </a:spcAft>
              <a:buFont typeface="Wingdings 2"/>
              <a:buChar char=""/>
              <a:defRPr/>
            </a:pPr>
            <a:r>
              <a:rPr lang="en-US" dirty="0" smtClean="0">
                <a:ea typeface="+mn-ea"/>
              </a:rPr>
              <a:t>Paraphrase</a:t>
            </a:r>
          </a:p>
          <a:p>
            <a:pPr lvl="2" eaLnBrk="1" fontAlgn="auto" hangingPunct="1">
              <a:spcAft>
                <a:spcPts val="0"/>
              </a:spcAft>
              <a:buFont typeface="Wingdings 2"/>
              <a:buChar char=""/>
              <a:defRPr/>
            </a:pPr>
            <a:r>
              <a:rPr lang="en-US" dirty="0" smtClean="0">
                <a:ea typeface="+mn-ea"/>
              </a:rPr>
              <a:t>Take meaning of the original text and place in own words into their paper</a:t>
            </a:r>
          </a:p>
          <a:p>
            <a:pPr lvl="2" eaLnBrk="1" fontAlgn="auto" hangingPunct="1">
              <a:spcAft>
                <a:spcPts val="0"/>
              </a:spcAft>
              <a:buNone/>
              <a:defRPr/>
            </a:pPr>
            <a:endParaRPr lang="en-US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Char char=""/>
              <a:defRPr/>
            </a:pPr>
            <a:r>
              <a:rPr lang="en-US" dirty="0" smtClean="0"/>
              <a:t>Borrowing words from previously released texts.</a:t>
            </a:r>
          </a:p>
          <a:p>
            <a:pPr lvl="1" eaLnBrk="1" fontAlgn="auto" hangingPunct="1">
              <a:spcAft>
                <a:spcPts val="0"/>
              </a:spcAft>
              <a:buFont typeface="Wingdings 2"/>
              <a:buChar char=""/>
              <a:defRPr/>
            </a:pPr>
            <a:r>
              <a:rPr lang="en-US" dirty="0" smtClean="0">
                <a:ea typeface="+mn-ea"/>
              </a:rPr>
              <a:t>Direct quote</a:t>
            </a:r>
          </a:p>
          <a:p>
            <a:pPr lvl="2" eaLnBrk="1" fontAlgn="auto" hangingPunct="1">
              <a:spcAft>
                <a:spcPts val="0"/>
              </a:spcAft>
              <a:buFont typeface="Wingdings 2"/>
              <a:buChar char=""/>
              <a:defRPr/>
            </a:pPr>
            <a:r>
              <a:rPr lang="en-US" dirty="0" smtClean="0">
                <a:ea typeface="+mn-ea"/>
              </a:rPr>
              <a:t>Take exact words from original text and place in own paper</a:t>
            </a:r>
            <a:endParaRPr lang="en-US" dirty="0">
              <a:ea typeface="+mn-ea"/>
            </a:endParaRPr>
          </a:p>
        </p:txBody>
      </p:sp>
      <p:pic>
        <p:nvPicPr>
          <p:cNvPr id="4" name="Picture 3" descr="questio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4495800"/>
            <a:ext cx="2209800" cy="2209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/>
              <a:t>How to Cite</a:t>
            </a:r>
          </a:p>
        </p:txBody>
      </p:sp>
      <p:sp>
        <p:nvSpPr>
          <p:cNvPr id="33795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/>
              <a:t>In-Text Citation</a:t>
            </a:r>
          </a:p>
          <a:p>
            <a:pPr eaLnBrk="1" hangingPunct="1"/>
            <a:endParaRPr lang="en-US"/>
          </a:p>
          <a:p>
            <a:pPr eaLnBrk="1" hangingPunct="1"/>
            <a:endParaRPr lang="en-US"/>
          </a:p>
          <a:p>
            <a:pPr eaLnBrk="1" hangingPunct="1"/>
            <a:r>
              <a:rPr lang="en-US"/>
              <a:t>“sas;ldkfjwie;asldkfjiwa;slkdj” </a:t>
            </a:r>
            <a:r>
              <a:rPr lang="en-US" b="1"/>
              <a:t>(Smith 56).</a:t>
            </a:r>
          </a:p>
          <a:p>
            <a:pPr eaLnBrk="1" hangingPunct="1"/>
            <a:r>
              <a:rPr lang="en-US"/>
              <a:t>“asldfkjasd…as;lekrjeia;sd” </a:t>
            </a:r>
            <a:r>
              <a:rPr lang="en-US" b="1"/>
              <a:t>(Jones 18).</a:t>
            </a:r>
          </a:p>
          <a:p>
            <a:pPr eaLnBrk="1" hangingPunct="1"/>
            <a:r>
              <a:rPr lang="en-US"/>
              <a:t>“asdlfkjas;dlfkj [ he] aslfjiewa;l” </a:t>
            </a:r>
            <a:r>
              <a:rPr lang="en-US" b="1"/>
              <a:t>(Wilson 34).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en-US" smtClean="0"/>
          </a:p>
        </p:txBody>
      </p:sp>
      <p:sp>
        <p:nvSpPr>
          <p:cNvPr id="34819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/>
              <a:t>For every text that has been used IN the paper, a works cited entry must be created on the Works Cited Page </a:t>
            </a:r>
          </a:p>
          <a:p>
            <a:pPr lvl="1" eaLnBrk="1" hangingPunct="1"/>
            <a:endParaRPr lang="en-US"/>
          </a:p>
          <a:p>
            <a:pPr lvl="1" eaLnBrk="1" hangingPunct="1"/>
            <a:r>
              <a:rPr lang="en-US"/>
              <a:t>Found at end of essay</a:t>
            </a:r>
          </a:p>
          <a:p>
            <a:pPr lvl="1" eaLnBrk="1" hangingPunct="1"/>
            <a:r>
              <a:rPr lang="en-US"/>
              <a:t>Strict rules about HOW to cite</a:t>
            </a:r>
          </a:p>
          <a:p>
            <a:pPr eaLnBrk="1" hangingPunct="1">
              <a:buFont typeface="Arial" pitchFamily="42" charset="0"/>
              <a:buNone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/>
              <a:t>Text Formats in Works Cited Page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Char char=""/>
              <a:defRPr/>
            </a:pPr>
            <a:r>
              <a:rPr lang="en-US" dirty="0" smtClean="0"/>
              <a:t>Book</a:t>
            </a:r>
          </a:p>
          <a:p>
            <a:pPr lvl="1" eaLnBrk="1" fontAlgn="auto" hangingPunct="1">
              <a:spcAft>
                <a:spcPts val="0"/>
              </a:spcAft>
              <a:buFont typeface="Wingdings 2"/>
              <a:buChar char=""/>
              <a:defRPr/>
            </a:pPr>
            <a:r>
              <a:rPr lang="en-US" dirty="0" smtClean="0">
                <a:ea typeface="+mn-ea"/>
              </a:rPr>
              <a:t>Smith, John. </a:t>
            </a:r>
            <a:r>
              <a:rPr lang="en-US" u="sng" dirty="0" smtClean="0">
                <a:ea typeface="+mn-ea"/>
              </a:rPr>
              <a:t>Writing Can Be Fun</a:t>
            </a:r>
            <a:r>
              <a:rPr lang="en-US" dirty="0" smtClean="0">
                <a:ea typeface="+mn-ea"/>
              </a:rPr>
              <a:t>. Boston:</a:t>
            </a:r>
            <a:r>
              <a:rPr lang="en-US" dirty="0" smtClean="0">
                <a:ea typeface="+mn-ea"/>
              </a:rPr>
              <a:t> 	</a:t>
            </a:r>
            <a:r>
              <a:rPr lang="en-US" dirty="0" err="1" smtClean="0">
                <a:ea typeface="+mn-ea"/>
              </a:rPr>
              <a:t>Heineman</a:t>
            </a:r>
            <a:r>
              <a:rPr lang="en-US" dirty="0" smtClean="0">
                <a:ea typeface="+mn-ea"/>
              </a:rPr>
              <a:t>, 2005. 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"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Char char=""/>
              <a:defRPr/>
            </a:pPr>
            <a:r>
              <a:rPr lang="en-US" dirty="0" smtClean="0"/>
              <a:t>Website</a:t>
            </a:r>
          </a:p>
          <a:p>
            <a:pPr lvl="1" eaLnBrk="1" fontAlgn="auto" hangingPunct="1">
              <a:spcAft>
                <a:spcPts val="0"/>
              </a:spcAft>
              <a:buFont typeface="Wingdings 2"/>
              <a:buChar char=""/>
              <a:defRPr/>
            </a:pPr>
            <a:r>
              <a:rPr lang="en-US" dirty="0" smtClean="0">
                <a:ea typeface="+mn-ea"/>
              </a:rPr>
              <a:t>Jones, Tim. "Writing Suggestions for Freshmen." </a:t>
            </a:r>
            <a:r>
              <a:rPr lang="en-US" u="sng" dirty="0" smtClean="0">
                <a:ea typeface="+mn-ea"/>
              </a:rPr>
              <a:t>The</a:t>
            </a:r>
            <a:r>
              <a:rPr lang="en-US" u="sng" dirty="0" smtClean="0">
                <a:ea typeface="+mn-ea"/>
              </a:rPr>
              <a:t> </a:t>
            </a:r>
            <a:r>
              <a:rPr lang="en-US" dirty="0" smtClean="0">
                <a:ea typeface="+mn-ea"/>
              </a:rPr>
              <a:t>	</a:t>
            </a:r>
            <a:r>
              <a:rPr lang="en-US" u="sng" dirty="0" smtClean="0">
                <a:ea typeface="+mn-ea"/>
              </a:rPr>
              <a:t>Writing </a:t>
            </a:r>
            <a:r>
              <a:rPr lang="en-US" u="sng" dirty="0" smtClean="0">
                <a:ea typeface="+mn-ea"/>
              </a:rPr>
              <a:t>Center</a:t>
            </a:r>
            <a:r>
              <a:rPr lang="en-US" dirty="0" smtClean="0">
                <a:ea typeface="+mn-ea"/>
              </a:rPr>
              <a:t>. 10 Oct 2007. Northwestern</a:t>
            </a:r>
            <a:r>
              <a:rPr lang="en-US" dirty="0" smtClean="0">
                <a:ea typeface="+mn-ea"/>
              </a:rPr>
              <a:t> 	Writing </a:t>
            </a:r>
            <a:r>
              <a:rPr lang="en-US" dirty="0" smtClean="0">
                <a:ea typeface="+mn-ea"/>
              </a:rPr>
              <a:t>Center. 17 Nov 2008 &lt;http:/</a:t>
            </a:r>
            <a:r>
              <a:rPr lang="en-US" dirty="0" smtClean="0">
                <a:ea typeface="+mn-ea"/>
              </a:rPr>
              <a:t>/	</a:t>
            </a:r>
            <a:r>
              <a:rPr lang="en-US" dirty="0" smtClean="0">
                <a:ea typeface="+mn-ea"/>
                <a:hlinkClick r:id="rId2"/>
              </a:rPr>
              <a:t>www</a:t>
            </a:r>
            <a:r>
              <a:rPr lang="en-US" dirty="0" smtClean="0">
                <a:ea typeface="+mn-ea"/>
                <a:hlinkClick r:id="rId2"/>
              </a:rPr>
              <a:t>.writingcenteratnorthestern.com</a:t>
            </a:r>
            <a:r>
              <a:rPr lang="en-US" dirty="0" smtClean="0">
                <a:ea typeface="+mn-ea"/>
                <a:hlinkClick r:id="rId2"/>
              </a:rPr>
              <a:t>/</a:t>
            </a:r>
            <a:r>
              <a:rPr lang="en-US" dirty="0" smtClean="0">
                <a:ea typeface="+mn-ea"/>
              </a:rPr>
              <a:t>	</a:t>
            </a:r>
            <a:r>
              <a:rPr lang="en-US" dirty="0" err="1" smtClean="0">
                <a:ea typeface="+mn-ea"/>
              </a:rPr>
              <a:t>writingtipsforfrosh</a:t>
            </a:r>
            <a:r>
              <a:rPr lang="en-US" dirty="0" smtClean="0">
                <a:ea typeface="+mn-ea"/>
              </a:rPr>
              <a:t>&gt;. </a:t>
            </a:r>
            <a:endParaRPr lang="en-US" dirty="0"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a typeface="ＭＳ Ｐゴシック" pitchFamily="43" charset="-128"/>
                <a:cs typeface="ＭＳ Ｐゴシック" pitchFamily="43" charset="-128"/>
              </a:rPr>
              <a:t>Grading</a:t>
            </a:r>
          </a:p>
        </p:txBody>
      </p:sp>
      <p:graphicFrame>
        <p:nvGraphicFramePr>
          <p:cNvPr id="6" name="Chart 5"/>
          <p:cNvGraphicFramePr/>
          <p:nvPr/>
        </p:nvGraphicFramePr>
        <p:xfrm>
          <a:off x="914400" y="1524000"/>
          <a:ext cx="74676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0484" name="TextBox 6"/>
          <p:cNvSpPr txBox="1">
            <a:spLocks noChangeArrowheads="1"/>
          </p:cNvSpPr>
          <p:nvPr/>
        </p:nvSpPr>
        <p:spPr bwMode="auto">
          <a:xfrm>
            <a:off x="2133600" y="2819400"/>
            <a:ext cx="12192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3600" dirty="0"/>
              <a:t>35%</a:t>
            </a:r>
          </a:p>
        </p:txBody>
      </p:sp>
      <p:sp>
        <p:nvSpPr>
          <p:cNvPr id="20485" name="TextBox 7"/>
          <p:cNvSpPr txBox="1">
            <a:spLocks noChangeArrowheads="1"/>
          </p:cNvSpPr>
          <p:nvPr/>
        </p:nvSpPr>
        <p:spPr bwMode="auto">
          <a:xfrm>
            <a:off x="3124200" y="4267200"/>
            <a:ext cx="12192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3600" dirty="0"/>
              <a:t>35%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u="sng" dirty="0" err="1" smtClean="0"/>
              <a:t>Turnitin.com</a:t>
            </a:r>
            <a:endParaRPr lang="en-US" b="1" u="sng" dirty="0" smtClean="0"/>
          </a:p>
        </p:txBody>
      </p:sp>
      <p:sp>
        <p:nvSpPr>
          <p:cNvPr id="23555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en-US" sz="2200" dirty="0"/>
              <a:t>Web-based paper collection system</a:t>
            </a:r>
          </a:p>
          <a:p>
            <a:pPr eaLnBrk="1" hangingPunct="1">
              <a:lnSpc>
                <a:spcPct val="80000"/>
              </a:lnSpc>
            </a:pPr>
            <a:endParaRPr lang="en-US" sz="2200" dirty="0"/>
          </a:p>
          <a:p>
            <a:pPr eaLnBrk="1" hangingPunct="1">
              <a:lnSpc>
                <a:spcPct val="80000"/>
              </a:lnSpc>
            </a:pPr>
            <a:r>
              <a:rPr lang="en-US" sz="2200" dirty="0"/>
              <a:t>Three </a:t>
            </a:r>
            <a:r>
              <a:rPr lang="en-US" sz="2200" dirty="0" smtClean="0"/>
              <a:t>components</a:t>
            </a:r>
          </a:p>
          <a:p>
            <a:pPr eaLnBrk="1" hangingPunct="1">
              <a:lnSpc>
                <a:spcPct val="80000"/>
              </a:lnSpc>
              <a:buNone/>
            </a:pPr>
            <a:endParaRPr lang="en-US" sz="2200" dirty="0" smtClean="0"/>
          </a:p>
          <a:p>
            <a:pPr lvl="1" eaLnBrk="1" hangingPunct="1">
              <a:lnSpc>
                <a:spcPct val="80000"/>
              </a:lnSpc>
            </a:pPr>
            <a:r>
              <a:rPr lang="en-US" sz="3200" dirty="0"/>
              <a:t>Plagiarism </a:t>
            </a:r>
            <a:r>
              <a:rPr lang="en-US" sz="3200" dirty="0" smtClean="0"/>
              <a:t>checker</a:t>
            </a:r>
          </a:p>
          <a:p>
            <a:pPr lvl="1" eaLnBrk="1" hangingPunct="1">
              <a:lnSpc>
                <a:spcPct val="80000"/>
              </a:lnSpc>
            </a:pPr>
            <a:endParaRPr lang="en-US" sz="3200" dirty="0" smtClean="0"/>
          </a:p>
          <a:p>
            <a:pPr lvl="1" eaLnBrk="1" hangingPunct="1">
              <a:lnSpc>
                <a:spcPct val="80000"/>
              </a:lnSpc>
            </a:pPr>
            <a:r>
              <a:rPr lang="en-US" sz="3200" dirty="0" err="1" smtClean="0"/>
              <a:t>Grademark</a:t>
            </a:r>
            <a:endParaRPr lang="en-US" sz="3200" dirty="0" smtClean="0"/>
          </a:p>
          <a:p>
            <a:pPr lvl="1" eaLnBrk="1" hangingPunct="1">
              <a:lnSpc>
                <a:spcPct val="80000"/>
              </a:lnSpc>
            </a:pPr>
            <a:endParaRPr lang="en-US" sz="3200" dirty="0" smtClean="0"/>
          </a:p>
          <a:p>
            <a:pPr lvl="1" eaLnBrk="1" hangingPunct="1">
              <a:lnSpc>
                <a:spcPct val="80000"/>
              </a:lnSpc>
            </a:pPr>
            <a:r>
              <a:rPr lang="en-US" sz="3200" dirty="0" smtClean="0"/>
              <a:t>Peer Review</a:t>
            </a:r>
            <a:endParaRPr lang="en-US" sz="3200" dirty="0"/>
          </a:p>
        </p:txBody>
      </p:sp>
      <p:pic>
        <p:nvPicPr>
          <p:cNvPr id="4" name="Picture 3" descr="plagiarism_bar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8800" y="1850571"/>
            <a:ext cx="3505200" cy="5007429"/>
          </a:xfrm>
          <a:prstGeom prst="rect">
            <a:avLst/>
          </a:prstGeom>
        </p:spPr>
      </p:pic>
      <p:pic>
        <p:nvPicPr>
          <p:cNvPr id="5" name="Picture 4" descr="splash_01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1200" y="228600"/>
            <a:ext cx="2875351" cy="1447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35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40952" t="16190" r="7619"/>
          <a:stretch>
            <a:fillRect/>
          </a:stretch>
        </p:blipFill>
        <p:spPr bwMode="auto">
          <a:xfrm>
            <a:off x="2133600" y="228600"/>
            <a:ext cx="5181600" cy="6333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11719" t="45833" r="11719" b="20833"/>
          <a:stretch>
            <a:fillRect/>
          </a:stretch>
        </p:blipFill>
        <p:spPr bwMode="auto">
          <a:xfrm>
            <a:off x="0" y="1524000"/>
            <a:ext cx="9101138" cy="5334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Grademark</a:t>
            </a:r>
            <a:r>
              <a:rPr lang="en-US" dirty="0" smtClean="0"/>
              <a:t> View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/>
              <a:t>Common Issues with Turnitin.com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 dirty="0"/>
              <a:t>Students claim that home computers are not compatible with </a:t>
            </a:r>
            <a:r>
              <a:rPr lang="en-US" dirty="0" err="1"/>
              <a:t>Turnitin.com</a:t>
            </a:r>
            <a:endParaRPr lang="en-US" dirty="0"/>
          </a:p>
          <a:p>
            <a:pPr lvl="1" eaLnBrk="1" hangingPunct="1"/>
            <a:r>
              <a:rPr lang="en-US" dirty="0"/>
              <a:t>Does not take WordPerfect formatting</a:t>
            </a:r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Students claim a paper has been turned in. </a:t>
            </a:r>
          </a:p>
          <a:p>
            <a:pPr lvl="1" eaLnBrk="1" hangingPunct="1"/>
            <a:r>
              <a:rPr lang="en-US" dirty="0"/>
              <a:t>Students must</a:t>
            </a:r>
            <a:r>
              <a:rPr lang="en-US" dirty="0" smtClean="0"/>
              <a:t> finish the submission process.</a:t>
            </a:r>
            <a:endParaRPr lang="en-US" dirty="0"/>
          </a:p>
        </p:txBody>
      </p:sp>
      <p:pic>
        <p:nvPicPr>
          <p:cNvPr id="4" name="Picture 3" descr="splash_01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6200" y="4648200"/>
            <a:ext cx="3606800" cy="1816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/>
              <a:t>Common Issues with Turnitin.com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/>
              <a:t>Students look only at numerical grade they earned </a:t>
            </a:r>
          </a:p>
          <a:p>
            <a:pPr lvl="1" eaLnBrk="1" hangingPunct="1"/>
            <a:r>
              <a:rPr lang="en-US" dirty="0"/>
              <a:t>Teacher / peer comments are more valuable in the learning process than just a number.</a:t>
            </a:r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Students </a:t>
            </a:r>
            <a:r>
              <a:rPr lang="en-US" dirty="0"/>
              <a:t>sit around and wait for their grade to be emailed to them.</a:t>
            </a:r>
          </a:p>
          <a:p>
            <a:pPr lvl="1" eaLnBrk="1" hangingPunct="1"/>
            <a:r>
              <a:rPr lang="en-US" dirty="0"/>
              <a:t>Students must logon to website to see grade / comments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b="1" u="sng" dirty="0" smtClean="0"/>
              <a:t>Evaluation</a:t>
            </a:r>
            <a:endParaRPr lang="en-US" b="1" u="sng" dirty="0"/>
          </a:p>
        </p:txBody>
      </p:sp>
      <p:sp>
        <p:nvSpPr>
          <p:cNvPr id="39939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/>
              <a:t>Writing assessment will always be subjective!</a:t>
            </a:r>
          </a:p>
          <a:p>
            <a:r>
              <a:rPr lang="en-US"/>
              <a:t>Not based upon effort</a:t>
            </a:r>
          </a:p>
          <a:p>
            <a:endParaRPr lang="en-US"/>
          </a:p>
          <a:p>
            <a:r>
              <a:rPr lang="en-US"/>
              <a:t>Try to increase objectivity by</a:t>
            </a:r>
          </a:p>
          <a:p>
            <a:pPr lvl="1"/>
            <a:r>
              <a:rPr lang="en-US"/>
              <a:t>Using a 6-Trait rubric</a:t>
            </a:r>
          </a:p>
          <a:p>
            <a:pPr lvl="1"/>
            <a:r>
              <a:rPr lang="en-US"/>
              <a:t>Benchmarking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096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/>
              <a:t>Needs to be an inherent trust with the evaluator</a:t>
            </a:r>
          </a:p>
          <a:p>
            <a:endParaRPr lang="en-US"/>
          </a:p>
          <a:p>
            <a:r>
              <a:rPr lang="en-US"/>
              <a:t>Credible?</a:t>
            </a:r>
          </a:p>
          <a:p>
            <a:r>
              <a:rPr lang="en-US"/>
              <a:t>Years of experience</a:t>
            </a:r>
          </a:p>
          <a:p>
            <a:pPr lvl="1"/>
            <a:r>
              <a:rPr lang="en-US"/>
              <a:t>As teacher</a:t>
            </a:r>
          </a:p>
          <a:p>
            <a:pPr lvl="1"/>
            <a:r>
              <a:rPr lang="en-US"/>
              <a:t>As writer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/>
              <a:t>What Else Do You Want to Know??</a:t>
            </a:r>
            <a:endParaRPr lang="en-US"/>
          </a:p>
        </p:txBody>
      </p:sp>
      <p:sp>
        <p:nvSpPr>
          <p:cNvPr id="41987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3011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62000" y="1676400"/>
            <a:ext cx="6934200" cy="3416320"/>
          </a:xfrm>
          <a:prstGeom prst="rect">
            <a:avLst/>
          </a:prstGeom>
          <a:noFill/>
          <a:scene3d>
            <a:camera prst="isometricOffAxis2Left"/>
            <a:lightRig rig="threePt" dir="t"/>
          </a:scene3d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7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</a:rPr>
              <a:t>Thank you </a:t>
            </a:r>
          </a:p>
          <a:p>
            <a:pPr algn="ctr">
              <a:defRPr/>
            </a:pPr>
            <a:r>
              <a:rPr lang="en-US" sz="7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</a:rPr>
              <a:t>so much </a:t>
            </a:r>
          </a:p>
          <a:p>
            <a:pPr algn="ctr">
              <a:defRPr/>
            </a:pPr>
            <a:r>
              <a:rPr lang="en-US" sz="7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</a:rPr>
              <a:t>for coming!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a typeface="ＭＳ Ｐゴシック" pitchFamily="43" charset="-128"/>
                <a:cs typeface="ＭＳ Ｐゴシック" pitchFamily="43" charset="-128"/>
              </a:rPr>
              <a:t>Grading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96" charset="2"/>
              <a:buChar char="§"/>
              <a:defRPr/>
            </a:pPr>
            <a:r>
              <a:rPr lang="en-US" dirty="0" smtClean="0">
                <a:ea typeface="+mn-ea"/>
                <a:cs typeface="+mn-cs"/>
              </a:rPr>
              <a:t>35% - Assessment </a:t>
            </a:r>
          </a:p>
          <a:p>
            <a:pPr lvl="1">
              <a:defRPr/>
            </a:pPr>
            <a:r>
              <a:rPr lang="en-US" dirty="0" smtClean="0"/>
              <a:t>Big deal</a:t>
            </a:r>
          </a:p>
          <a:p>
            <a:pPr lvl="1">
              <a:defRPr/>
            </a:pPr>
            <a:r>
              <a:rPr lang="en-US" dirty="0" smtClean="0"/>
              <a:t>Big points</a:t>
            </a:r>
          </a:p>
          <a:p>
            <a:pPr lvl="1">
              <a:defRPr/>
            </a:pPr>
            <a:endParaRPr lang="en-US" dirty="0" smtClean="0"/>
          </a:p>
          <a:p>
            <a:pPr>
              <a:buFont typeface="Wingdings" pitchFamily="96" charset="2"/>
              <a:buChar char="§"/>
              <a:defRPr/>
            </a:pPr>
            <a:r>
              <a:rPr lang="en-US" dirty="0" smtClean="0">
                <a:ea typeface="+mn-ea"/>
                <a:cs typeface="+mn-cs"/>
              </a:rPr>
              <a:t>35% - Shared (History and English)</a:t>
            </a:r>
          </a:p>
          <a:p>
            <a:pPr lvl="1">
              <a:defRPr/>
            </a:pPr>
            <a:r>
              <a:rPr lang="en-US" dirty="0" smtClean="0"/>
              <a:t>Big deal</a:t>
            </a:r>
          </a:p>
          <a:p>
            <a:pPr lvl="1">
              <a:defRPr/>
            </a:pPr>
            <a:r>
              <a:rPr lang="en-US" dirty="0" smtClean="0"/>
              <a:t>Big points</a:t>
            </a:r>
          </a:p>
          <a:p>
            <a:pPr lvl="1">
              <a:defRPr/>
            </a:pPr>
            <a:endParaRPr lang="en-US" dirty="0" smtClean="0"/>
          </a:p>
          <a:p>
            <a:pPr>
              <a:buFont typeface="Wingdings" pitchFamily="96" charset="2"/>
              <a:buChar char="§"/>
              <a:defRPr/>
            </a:pPr>
            <a:r>
              <a:rPr lang="en-US" dirty="0" smtClean="0">
                <a:ea typeface="+mn-ea"/>
                <a:cs typeface="+mn-cs"/>
              </a:rPr>
              <a:t>30% - Formative (homework, etc.)</a:t>
            </a:r>
          </a:p>
          <a:p>
            <a:pPr lvl="1">
              <a:defRPr/>
            </a:pPr>
            <a:r>
              <a:rPr lang="en-US" dirty="0" smtClean="0"/>
              <a:t>Practice</a:t>
            </a:r>
          </a:p>
          <a:p>
            <a:pPr lvl="1">
              <a:defRPr/>
            </a:pPr>
            <a:r>
              <a:rPr lang="en-US" smtClean="0"/>
              <a:t>Small points</a:t>
            </a:r>
            <a:endParaRPr lang="en-US" dirty="0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Summative Items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70% of the grade</a:t>
            </a:r>
          </a:p>
          <a:p>
            <a:pPr lvl="1"/>
            <a:r>
              <a:rPr lang="en-US" dirty="0" smtClean="0"/>
              <a:t>Big tests</a:t>
            </a:r>
          </a:p>
          <a:p>
            <a:pPr lvl="1"/>
            <a:r>
              <a:rPr lang="en-US" dirty="0" smtClean="0"/>
              <a:t>Large essays</a:t>
            </a:r>
          </a:p>
          <a:p>
            <a:pPr lvl="1"/>
            <a:r>
              <a:rPr lang="en-US" dirty="0" smtClean="0"/>
              <a:t>Lengthy projects</a:t>
            </a:r>
          </a:p>
          <a:p>
            <a:pPr lvl="1"/>
            <a:endParaRPr lang="en-US" dirty="0"/>
          </a:p>
          <a:p>
            <a:r>
              <a:rPr lang="en-US" dirty="0" smtClean="0"/>
              <a:t>Big ticket items…big point values….big grade movement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Formative Items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30% of the grade</a:t>
            </a:r>
          </a:p>
          <a:p>
            <a:pPr lvl="1"/>
            <a:r>
              <a:rPr lang="en-US" dirty="0" smtClean="0"/>
              <a:t>Homework</a:t>
            </a:r>
          </a:p>
          <a:p>
            <a:pPr lvl="1"/>
            <a:r>
              <a:rPr lang="en-US" dirty="0" err="1" smtClean="0"/>
              <a:t>Classwork</a:t>
            </a:r>
            <a:endParaRPr lang="en-US" dirty="0" smtClean="0"/>
          </a:p>
          <a:p>
            <a:pPr lvl="1"/>
            <a:r>
              <a:rPr lang="en-US" dirty="0" smtClean="0"/>
              <a:t>Quizzes</a:t>
            </a:r>
          </a:p>
          <a:p>
            <a:endParaRPr lang="en-US" dirty="0"/>
          </a:p>
          <a:p>
            <a:r>
              <a:rPr lang="en-US" dirty="0" smtClean="0"/>
              <a:t>Smaller point values…smaller movement on overall grade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160</TotalTime>
  <Words>1975</Words>
  <Application>Microsoft Macintosh PowerPoint</Application>
  <PresentationFormat>On-screen Show (4:3)</PresentationFormat>
  <Paragraphs>469</Paragraphs>
  <Slides>68</Slides>
  <Notes>3</Notes>
  <HiddenSlides>5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68</vt:i4>
      </vt:variant>
    </vt:vector>
  </HeadingPairs>
  <TitlesOfParts>
    <vt:vector size="69" baseType="lpstr">
      <vt:lpstr>Oriel</vt:lpstr>
      <vt:lpstr>Freshmen Transition Night</vt:lpstr>
      <vt:lpstr>Thank you for coming!</vt:lpstr>
      <vt:lpstr>Transition Items</vt:lpstr>
      <vt:lpstr>Supplies</vt:lpstr>
      <vt:lpstr>Texts</vt:lpstr>
      <vt:lpstr>Grading</vt:lpstr>
      <vt:lpstr>Grading</vt:lpstr>
      <vt:lpstr>Summative Items</vt:lpstr>
      <vt:lpstr>Formative Items</vt:lpstr>
      <vt:lpstr>Connection?</vt:lpstr>
      <vt:lpstr>Slide 11</vt:lpstr>
      <vt:lpstr>Slide 12</vt:lpstr>
      <vt:lpstr>Projects and Assignments</vt:lpstr>
      <vt:lpstr>Infinite Campus Codes</vt:lpstr>
      <vt:lpstr>Standards-Referenced Grading</vt:lpstr>
      <vt:lpstr>Retesting</vt:lpstr>
      <vt:lpstr>Revising</vt:lpstr>
      <vt:lpstr>Grading Periods</vt:lpstr>
      <vt:lpstr>Grades</vt:lpstr>
      <vt:lpstr>Failure to Earn Credit?</vt:lpstr>
      <vt:lpstr>Alignment in English Department</vt:lpstr>
      <vt:lpstr>But….</vt:lpstr>
      <vt:lpstr>Extra Credit</vt:lpstr>
      <vt:lpstr>Drop from Middle School Grades?</vt:lpstr>
      <vt:lpstr>Dropped Grades? (cont.)</vt:lpstr>
      <vt:lpstr>What Do We Do?</vt:lpstr>
      <vt:lpstr>What Else?</vt:lpstr>
      <vt:lpstr>Life Lessons</vt:lpstr>
      <vt:lpstr>Self-Advocacy</vt:lpstr>
      <vt:lpstr>How You Can Keep Up</vt:lpstr>
      <vt:lpstr>Slide 31</vt:lpstr>
      <vt:lpstr>Slide 32</vt:lpstr>
      <vt:lpstr>Observations Over 15 Years</vt:lpstr>
      <vt:lpstr>Slide 34</vt:lpstr>
      <vt:lpstr>Communication</vt:lpstr>
      <vt:lpstr>Academic Writing</vt:lpstr>
      <vt:lpstr>Art of Writing</vt:lpstr>
      <vt:lpstr>Science of Writing</vt:lpstr>
      <vt:lpstr>They say….I say Structure</vt:lpstr>
      <vt:lpstr>Think of it as….</vt:lpstr>
      <vt:lpstr>Their paper serves as….</vt:lpstr>
      <vt:lpstr>“Valid”</vt:lpstr>
      <vt:lpstr>They say…I say</vt:lpstr>
      <vt:lpstr>Supporting Their Opinion / Interpretation</vt:lpstr>
      <vt:lpstr>Support?</vt:lpstr>
      <vt:lpstr>Clear Support</vt:lpstr>
      <vt:lpstr>Point of Academic Writing?</vt:lpstr>
      <vt:lpstr>Prove a Point / Take a Side</vt:lpstr>
      <vt:lpstr>Academic Paper Requirements</vt:lpstr>
      <vt:lpstr>Writing / Revision Process</vt:lpstr>
      <vt:lpstr>Slide 51</vt:lpstr>
      <vt:lpstr>Slide 52</vt:lpstr>
      <vt:lpstr>Common Issues</vt:lpstr>
      <vt:lpstr>Slide 54</vt:lpstr>
      <vt:lpstr>MLA Formatting</vt:lpstr>
      <vt:lpstr>When to Cite?</vt:lpstr>
      <vt:lpstr>How to Cite</vt:lpstr>
      <vt:lpstr>Slide 58</vt:lpstr>
      <vt:lpstr>Text Formats in Works Cited Page</vt:lpstr>
      <vt:lpstr>Turnitin.com</vt:lpstr>
      <vt:lpstr>Slide 61</vt:lpstr>
      <vt:lpstr>Grademark View</vt:lpstr>
      <vt:lpstr>Common Issues with Turnitin.com</vt:lpstr>
      <vt:lpstr>Common Issues with Turnitin.com</vt:lpstr>
      <vt:lpstr>Evaluation</vt:lpstr>
      <vt:lpstr>Slide 66</vt:lpstr>
      <vt:lpstr>What Else Do You Want to Know??</vt:lpstr>
      <vt:lpstr>Slide 68</vt:lpstr>
    </vt:vector>
  </TitlesOfParts>
  <Company>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Freshmen Transition Night</dc:title>
  <dc:creator>.</dc:creator>
  <cp:lastModifiedBy>Chris Warner</cp:lastModifiedBy>
  <cp:revision>36</cp:revision>
  <dcterms:created xsi:type="dcterms:W3CDTF">2011-09-07T21:59:34Z</dcterms:created>
  <dcterms:modified xsi:type="dcterms:W3CDTF">2011-09-07T22:35:58Z</dcterms:modified>
</cp:coreProperties>
</file>